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708" r:id="rId2"/>
  </p:sldMasterIdLst>
  <p:notesMasterIdLst>
    <p:notesMasterId r:id="rId10"/>
  </p:notesMasterIdLst>
  <p:sldIdLst>
    <p:sldId id="265" r:id="rId3"/>
    <p:sldId id="266" r:id="rId4"/>
    <p:sldId id="299" r:id="rId5"/>
    <p:sldId id="268" r:id="rId6"/>
    <p:sldId id="269" r:id="rId7"/>
    <p:sldId id="300" r:id="rId8"/>
    <p:sldId id="290" r:id="rId9"/>
  </p:sldIdLst>
  <p:sldSz cx="10058400" cy="7772400"/>
  <p:notesSz cx="6858000" cy="9144000"/>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68" y="84"/>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5A4051-DC6D-4F2D-BD70-8E5A815D06CA}" type="datetimeFigureOut">
              <a:rPr lang="en-US" smtClean="0"/>
              <a:t>2/22/2018</a:t>
            </a:fld>
            <a:endParaRPr lang="en-US"/>
          </a:p>
        </p:txBody>
      </p:sp>
      <p:sp>
        <p:nvSpPr>
          <p:cNvPr id="4" name="Slide Image Placeholder 3"/>
          <p:cNvSpPr>
            <a:spLocks noGrp="1" noRot="1" noChangeAspect="1"/>
          </p:cNvSpPr>
          <p:nvPr>
            <p:ph type="sldImg" idx="2"/>
          </p:nvPr>
        </p:nvSpPr>
        <p:spPr>
          <a:xfrm>
            <a:off x="1209675" y="685800"/>
            <a:ext cx="44386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B8B804-BB64-4F67-BF77-2F8AFFA74EF1}" type="slidenum">
              <a:rPr lang="en-US" smtClean="0"/>
              <a:t>‹#›</a:t>
            </a:fld>
            <a:endParaRPr lang="en-US"/>
          </a:p>
        </p:txBody>
      </p:sp>
    </p:spTree>
    <p:extLst>
      <p:ext uri="{BB962C8B-B14F-4D97-AF65-F5344CB8AC3E}">
        <p14:creationId xmlns:p14="http://schemas.microsoft.com/office/powerpoint/2010/main" val="2884725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26" name="Text Placeholder 125"/>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29" name="Text Placeholder 128"/>
          <p:cNvSpPr>
            <a:spLocks noGrp="1"/>
          </p:cNvSpPr>
          <p:nvPr>
            <p:ph type="body" idx="10"/>
          </p:nvPr>
        </p:nvSpPr>
        <p:spPr>
          <a:xfrm>
            <a:off x="418465" y="2764790"/>
            <a:ext cx="9258300" cy="2014220"/>
          </a:xfrm>
          <a:prstGeom prst="rect">
            <a:avLst/>
          </a:prstGeom>
          <a:solidFill>
            <a:srgbClr val="D7D7D7"/>
          </a:solidFill>
          <a:ln w="0" cmpd="sng">
            <a:noFill/>
            <a:prstDash val="solid"/>
          </a:ln>
        </p:spPr>
        <p:txBody>
          <a:bodyPr vert="horz" lIns="0" tIns="361950" rIns="0" bIns="0" anchor="t"/>
          <a:lstStyle/>
          <a:p>
            <a:pPr marL="182880" marR="0" indent="0" algn="l">
              <a:lnSpc>
                <a:spcPts val="5200"/>
              </a:lnSpc>
              <a:spcAft>
                <a:spcPts val="0"/>
              </a:spcAft>
            </a:pPr>
            <a:r>
              <a:rPr lang="en-US" sz="4600" b="1" spc="-30">
                <a:solidFill>
                  <a:srgbClr val="00337E"/>
                </a:solidFill>
                <a:latin typeface="Times New Roman" panose="02020603050405020304" pitchFamily="1"/>
              </a:rPr>
              <a:t>Pre-Tax Contributions vs. </a:t>
            </a:r>
          </a:p>
          <a:p>
            <a:pPr marL="182880" marR="0" indent="0" algn="l">
              <a:lnSpc>
                <a:spcPts val="5200"/>
              </a:lnSpc>
              <a:spcBef>
                <a:spcPts val="340"/>
              </a:spcBef>
              <a:spcAft>
                <a:spcPts val="2260"/>
              </a:spcAft>
            </a:pPr>
            <a:r>
              <a:rPr lang="en-US" sz="4600" b="1" spc="-10">
                <a:solidFill>
                  <a:srgbClr val="00337E"/>
                </a:solidFill>
                <a:latin typeface="Times New Roman" panose="02020603050405020304" pitchFamily="1"/>
              </a:rPr>
              <a:t>Roth Contributions </a:t>
            </a:r>
          </a:p>
        </p:txBody>
      </p:sp>
      <p:sp>
        <p:nvSpPr>
          <p:cNvPr id="130" name="Text Placeholder 129"/>
          <p:cNvSpPr>
            <a:spLocks noGrp="1"/>
          </p:cNvSpPr>
          <p:nvPr>
            <p:ph type="body" idx="10"/>
          </p:nvPr>
        </p:nvSpPr>
        <p:spPr>
          <a:xfrm>
            <a:off x="9474200" y="7271385"/>
            <a:ext cx="228600" cy="170815"/>
          </a:xfrm>
          <a:prstGeom prst="rect">
            <a:avLst/>
          </a:prstGeom>
          <a:noFill/>
          <a:ln w="0" cmpd="sng">
            <a:noFill/>
            <a:prstDash val="solid"/>
          </a:ln>
        </p:spPr>
        <p:txBody>
          <a:bodyPr vert="horz" lIns="0" tIns="1270" rIns="0" bIns="0" anchor="t"/>
          <a:lstStyle/>
          <a:p>
            <a:pPr marL="0" marR="0" indent="0" algn="r">
              <a:lnSpc>
                <a:spcPts val="1300"/>
              </a:lnSpc>
              <a:spcAft>
                <a:spcPts val="15"/>
              </a:spcAft>
            </a:pPr>
            <a:r>
              <a:rPr lang="en-US" sz="1100" spc="-15">
                <a:solidFill>
                  <a:srgbClr val="929497"/>
                </a:solidFill>
                <a:latin typeface="Arial" panose="02020603050405020304" pitchFamily="2"/>
              </a:rPr>
              <a:t>10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2_1_">
    <p:bg>
      <p:bgPr>
        <a:solidFill>
          <a:schemeClr val="bg1">
            <a:alpha val="0"/>
          </a:schemeClr>
        </a:solidFill>
        <a:effectLst/>
      </p:bgPr>
    </p:bg>
    <p:spTree>
      <p:nvGrpSpPr>
        <p:cNvPr id="1" name=""/>
        <p:cNvGrpSpPr/>
        <p:nvPr/>
      </p:nvGrpSpPr>
      <p:grpSpPr>
        <a:xfrm>
          <a:off x="0" y="0"/>
          <a:ext cx="0" cy="0"/>
          <a:chOff x="0" y="0"/>
          <a:chExt cx="0" cy="0"/>
        </a:xfrm>
      </p:grpSpPr>
      <p:sp>
        <p:nvSpPr>
          <p:cNvPr id="56" name="Text Placeholder 55"/>
          <p:cNvSpPr>
            <a:spLocks noGrp="1"/>
          </p:cNvSpPr>
          <p:nvPr>
            <p:ph type="body" idx="10"/>
          </p:nvPr>
        </p:nvSpPr>
        <p:spPr>
          <a:xfrm>
            <a:off x="406400" y="1039495"/>
            <a:ext cx="918591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63" name="Text Placeholder 62"/>
          <p:cNvSpPr>
            <a:spLocks noGrp="1"/>
          </p:cNvSpPr>
          <p:nvPr>
            <p:ph type="body" idx="10"/>
          </p:nvPr>
        </p:nvSpPr>
        <p:spPr>
          <a:xfrm>
            <a:off x="406400" y="1638300"/>
            <a:ext cx="9321800" cy="808355"/>
          </a:xfrm>
          <a:prstGeom prst="rect">
            <a:avLst/>
          </a:prstGeom>
          <a:noFill/>
          <a:ln w="0" cmpd="sng">
            <a:noFill/>
            <a:prstDash val="solid"/>
          </a:ln>
        </p:spPr>
        <p:txBody>
          <a:bodyPr vert="horz" lIns="0" tIns="46990" rIns="0" bIns="0" anchor="t"/>
          <a:lstStyle/>
          <a:p>
            <a:pPr marL="45720" marR="0" indent="0" algn="l">
              <a:lnSpc>
                <a:spcPts val="2400"/>
              </a:lnSpc>
              <a:spcAft>
                <a:spcPts val="3595"/>
              </a:spcAft>
            </a:pPr>
            <a:r>
              <a:rPr lang="en-US" sz="2350" b="1" spc="-20">
                <a:solidFill>
                  <a:srgbClr val="00337E"/>
                </a:solidFill>
                <a:latin typeface="Arial" panose="02020603050405020304" pitchFamily="2"/>
              </a:rPr>
              <a:t>Sources of retirement income generally include... </a:t>
            </a:r>
          </a:p>
        </p:txBody>
      </p:sp>
      <p:sp>
        <p:nvSpPr>
          <p:cNvPr id="64" name="Text Placeholder 63"/>
          <p:cNvSpPr>
            <a:spLocks noGrp="1"/>
          </p:cNvSpPr>
          <p:nvPr>
            <p:ph type="body" idx="10"/>
          </p:nvPr>
        </p:nvSpPr>
        <p:spPr>
          <a:xfrm>
            <a:off x="406400" y="2460625"/>
            <a:ext cx="2394585" cy="2185035"/>
          </a:xfrm>
          <a:prstGeom prst="rect">
            <a:avLst/>
          </a:prstGeom>
          <a:noFill/>
          <a:ln w="0" cmpd="sng">
            <a:noFill/>
            <a:prstDash val="solid"/>
          </a:ln>
        </p:spPr>
        <p:txBody>
          <a:bodyPr vert="horz" lIns="0" tIns="1398270" rIns="0" bIns="0" anchor="t"/>
          <a:lstStyle/>
          <a:p>
            <a:pPr marL="1691640" marR="0" indent="0" algn="r">
              <a:lnSpc>
                <a:spcPts val="2100"/>
              </a:lnSpc>
              <a:spcAft>
                <a:spcPts val="0"/>
              </a:spcAft>
            </a:pPr>
            <a:r>
              <a:rPr lang="en-US" sz="1750" spc="0">
                <a:solidFill>
                  <a:srgbClr val="585858"/>
                </a:solidFill>
                <a:latin typeface="Arial Narrow" panose="02020603050405020304" pitchFamily="2"/>
              </a:rPr>
              <a:t>Social Security </a:t>
            </a:r>
          </a:p>
          <a:p>
            <a:pPr marL="0" marR="114300" indent="0" algn="r">
              <a:lnSpc>
                <a:spcPts val="2100"/>
              </a:lnSpc>
              <a:spcBef>
                <a:spcPts val="0"/>
              </a:spcBef>
              <a:spcAft>
                <a:spcPts val="0"/>
              </a:spcAft>
            </a:pPr>
            <a:r>
              <a:rPr lang="en-US" sz="1750" spc="-40">
                <a:solidFill>
                  <a:srgbClr val="585858"/>
                </a:solidFill>
                <a:latin typeface="Arial Narrow" panose="02020603050405020304" pitchFamily="2"/>
              </a:rPr>
              <a:t>35% </a:t>
            </a:r>
          </a:p>
        </p:txBody>
      </p:sp>
      <p:sp>
        <p:nvSpPr>
          <p:cNvPr id="65" name="Text Placeholder 64"/>
          <p:cNvSpPr>
            <a:spLocks noGrp="1"/>
          </p:cNvSpPr>
          <p:nvPr>
            <p:ph type="body" idx="10"/>
          </p:nvPr>
        </p:nvSpPr>
        <p:spPr>
          <a:xfrm>
            <a:off x="6882130" y="4346575"/>
            <a:ext cx="2846070" cy="786765"/>
          </a:xfrm>
          <a:prstGeom prst="rect">
            <a:avLst/>
          </a:prstGeom>
          <a:noFill/>
          <a:ln w="0" cmpd="sng">
            <a:noFill/>
            <a:prstDash val="solid"/>
          </a:ln>
        </p:spPr>
        <p:txBody>
          <a:bodyPr vert="horz" lIns="0" tIns="0" rIns="0" bIns="0" anchor="t"/>
          <a:lstStyle/>
          <a:p>
            <a:pPr marL="182880" marR="0" indent="0" algn="l">
              <a:lnSpc>
                <a:spcPts val="2100"/>
              </a:lnSpc>
              <a:spcAft>
                <a:spcPts val="0"/>
              </a:spcAft>
            </a:pPr>
            <a:r>
              <a:rPr lang="en-US" sz="1750" spc="0">
                <a:solidFill>
                  <a:srgbClr val="585858"/>
                </a:solidFill>
                <a:latin typeface="Arial Narrow" panose="02020603050405020304" pitchFamily="2"/>
              </a:rPr>
              <a:t>Asset Income </a:t>
            </a:r>
            <a:r>
              <a:t/>
            </a:r>
            <a:br/>
            <a:r>
              <a:rPr lang="en-US" sz="1750" spc="0">
                <a:solidFill>
                  <a:srgbClr val="585858"/>
                </a:solidFill>
                <a:latin typeface="Arial Narrow" panose="02020603050405020304" pitchFamily="2"/>
              </a:rPr>
              <a:t>(Savings) </a:t>
            </a:r>
          </a:p>
          <a:p>
            <a:pPr marL="411480" marR="0" indent="0" algn="l">
              <a:lnSpc>
                <a:spcPts val="2000"/>
              </a:lnSpc>
              <a:spcBef>
                <a:spcPts val="0"/>
              </a:spcBef>
              <a:spcAft>
                <a:spcPts val="0"/>
              </a:spcAft>
            </a:pPr>
            <a:r>
              <a:rPr lang="en-US" sz="1750" spc="-85">
                <a:solidFill>
                  <a:srgbClr val="585858"/>
                </a:solidFill>
                <a:latin typeface="Arial Narrow" panose="02020603050405020304" pitchFamily="2"/>
              </a:rPr>
              <a:t>11% </a:t>
            </a:r>
          </a:p>
        </p:txBody>
      </p:sp>
      <p:sp>
        <p:nvSpPr>
          <p:cNvPr id="66" name="Text Placeholder 65"/>
          <p:cNvSpPr>
            <a:spLocks noGrp="1"/>
          </p:cNvSpPr>
          <p:nvPr>
            <p:ph type="body" idx="10"/>
          </p:nvPr>
        </p:nvSpPr>
        <p:spPr>
          <a:xfrm>
            <a:off x="6078220" y="2446655"/>
            <a:ext cx="3649980" cy="887730"/>
          </a:xfrm>
          <a:prstGeom prst="rect">
            <a:avLst/>
          </a:prstGeom>
          <a:noFill/>
          <a:ln w="0" cmpd="sng">
            <a:noFill/>
            <a:prstDash val="solid"/>
          </a:ln>
        </p:spPr>
        <p:txBody>
          <a:bodyPr vert="horz" lIns="0" tIns="408940" rIns="0" bIns="0" anchor="t"/>
          <a:lstStyle/>
          <a:p>
            <a:pPr marL="0" marR="0" indent="0" algn="l">
              <a:lnSpc>
                <a:spcPts val="2100"/>
              </a:lnSpc>
              <a:spcAft>
                <a:spcPts val="0"/>
              </a:spcAft>
            </a:pPr>
            <a:r>
              <a:rPr lang="en-US" sz="1750" spc="0">
                <a:solidFill>
                  <a:srgbClr val="585858"/>
                </a:solidFill>
                <a:latin typeface="Arial Narrow" panose="02020603050405020304" pitchFamily="2"/>
              </a:rPr>
              <a:t>Private &amp; </a:t>
            </a:r>
            <a:r>
              <a:t/>
            </a:r>
            <a:br/>
            <a:r>
              <a:rPr lang="en-US" sz="1750" spc="0">
                <a:solidFill>
                  <a:srgbClr val="585858"/>
                </a:solidFill>
                <a:latin typeface="Arial Narrow" panose="02020603050405020304" pitchFamily="2"/>
              </a:rPr>
              <a:t>Government </a:t>
            </a:r>
            <a:r>
              <a:t/>
            </a:r>
            <a:br/>
            <a:endParaRPr/>
          </a:p>
        </p:txBody>
      </p:sp>
      <p:sp>
        <p:nvSpPr>
          <p:cNvPr id="67" name="Text Placeholder 66"/>
          <p:cNvSpPr>
            <a:spLocks noGrp="1"/>
          </p:cNvSpPr>
          <p:nvPr>
            <p:ph type="body" idx="10"/>
          </p:nvPr>
        </p:nvSpPr>
        <p:spPr>
          <a:xfrm>
            <a:off x="6202680" y="3334385"/>
            <a:ext cx="3525520" cy="262255"/>
          </a:xfrm>
          <a:prstGeom prst="rect">
            <a:avLst/>
          </a:prstGeom>
          <a:noFill/>
          <a:ln w="0" cmpd="sng">
            <a:noFill/>
            <a:prstDash val="solid"/>
          </a:ln>
        </p:spPr>
        <p:txBody>
          <a:bodyPr vert="horz" lIns="0" tIns="0" rIns="0" bIns="0" anchor="t"/>
          <a:lstStyle/>
          <a:p>
            <a:pPr marL="0" marR="0" indent="0" algn="l">
              <a:lnSpc>
                <a:spcPts val="2100"/>
              </a:lnSpc>
              <a:spcAft>
                <a:spcPts val="0"/>
              </a:spcAft>
            </a:pPr>
            <a:r>
              <a:rPr lang="en-US" sz="1750" spc="0">
                <a:solidFill>
                  <a:srgbClr val="585858"/>
                </a:solidFill>
                <a:latin typeface="Arial Narrow" panose="02020603050405020304" pitchFamily="2"/>
              </a:rPr>
              <a:t>Pensions </a:t>
            </a:r>
            <a:r>
              <a:t/>
            </a:r>
            <a:br/>
            <a:endParaRPr/>
          </a:p>
        </p:txBody>
      </p:sp>
      <p:sp>
        <p:nvSpPr>
          <p:cNvPr id="68" name="Text Placeholder 67"/>
          <p:cNvSpPr>
            <a:spLocks noGrp="1"/>
          </p:cNvSpPr>
          <p:nvPr>
            <p:ph type="body" idx="10"/>
          </p:nvPr>
        </p:nvSpPr>
        <p:spPr>
          <a:xfrm>
            <a:off x="6409690" y="3596640"/>
            <a:ext cx="3318510" cy="265430"/>
          </a:xfrm>
          <a:prstGeom prst="rect">
            <a:avLst/>
          </a:prstGeom>
          <a:noFill/>
          <a:ln w="0" cmpd="sng">
            <a:noFill/>
            <a:prstDash val="solid"/>
          </a:ln>
        </p:spPr>
        <p:txBody>
          <a:bodyPr vert="horz" lIns="0" tIns="0" rIns="0" bIns="0" anchor="t"/>
          <a:lstStyle/>
          <a:p>
            <a:pPr marL="0" marR="0" indent="0" algn="l">
              <a:lnSpc>
                <a:spcPts val="2100"/>
              </a:lnSpc>
              <a:spcAft>
                <a:spcPts val="3455"/>
              </a:spcAft>
            </a:pPr>
            <a:r>
              <a:rPr lang="en-US" sz="1750" spc="0">
                <a:solidFill>
                  <a:srgbClr val="585858"/>
                </a:solidFill>
                <a:latin typeface="Arial Narrow" panose="02020603050405020304" pitchFamily="2"/>
              </a:rPr>
              <a:t>17% </a:t>
            </a:r>
          </a:p>
        </p:txBody>
      </p:sp>
      <p:sp>
        <p:nvSpPr>
          <p:cNvPr id="69" name="Text Placeholder 68"/>
          <p:cNvSpPr>
            <a:spLocks noGrp="1"/>
          </p:cNvSpPr>
          <p:nvPr>
            <p:ph type="body" idx="10"/>
          </p:nvPr>
        </p:nvSpPr>
        <p:spPr>
          <a:xfrm>
            <a:off x="6756400" y="5133340"/>
            <a:ext cx="2971800" cy="1462405"/>
          </a:xfrm>
          <a:prstGeom prst="rect">
            <a:avLst/>
          </a:prstGeom>
          <a:noFill/>
          <a:ln w="0" cmpd="sng">
            <a:noFill/>
            <a:prstDash val="solid"/>
          </a:ln>
        </p:spPr>
        <p:txBody>
          <a:bodyPr vert="horz" lIns="0" tIns="313690" rIns="0" bIns="0" anchor="t"/>
          <a:lstStyle/>
          <a:p>
            <a:pPr marL="0" marR="0" indent="0" algn="l">
              <a:lnSpc>
                <a:spcPts val="2100"/>
              </a:lnSpc>
              <a:spcAft>
                <a:spcPts val="0"/>
              </a:spcAft>
            </a:pPr>
            <a:r>
              <a:rPr lang="en-US" sz="1750" spc="-15">
                <a:solidFill>
                  <a:srgbClr val="585858"/>
                </a:solidFill>
                <a:latin typeface="Arial Narrow" panose="02020603050405020304" pitchFamily="2"/>
              </a:rPr>
              <a:t>Other Sources </a:t>
            </a:r>
          </a:p>
          <a:p>
            <a:pPr marL="457200" marR="0" indent="0" algn="l">
              <a:lnSpc>
                <a:spcPts val="2100"/>
              </a:lnSpc>
              <a:spcBef>
                <a:spcPts val="0"/>
              </a:spcBef>
              <a:spcAft>
                <a:spcPts val="4890"/>
              </a:spcAft>
            </a:pPr>
            <a:r>
              <a:rPr lang="en-US" sz="1750" spc="-50">
                <a:solidFill>
                  <a:srgbClr val="585858"/>
                </a:solidFill>
                <a:latin typeface="Arial Narrow" panose="02020603050405020304" pitchFamily="2"/>
              </a:rPr>
              <a:t>3% </a:t>
            </a:r>
          </a:p>
        </p:txBody>
      </p:sp>
      <p:sp>
        <p:nvSpPr>
          <p:cNvPr id="70" name="Text Placeholder 69"/>
          <p:cNvSpPr>
            <a:spLocks noGrp="1"/>
          </p:cNvSpPr>
          <p:nvPr>
            <p:ph type="body" idx="10"/>
          </p:nvPr>
        </p:nvSpPr>
        <p:spPr>
          <a:xfrm>
            <a:off x="533400" y="7035800"/>
            <a:ext cx="3483610" cy="416560"/>
          </a:xfrm>
          <a:prstGeom prst="rect">
            <a:avLst/>
          </a:prstGeom>
          <a:noFill/>
          <a:ln w="0" cmpd="sng">
            <a:noFill/>
            <a:prstDash val="solid"/>
          </a:ln>
        </p:spPr>
        <p:txBody>
          <a:bodyPr vert="horz" lIns="0" tIns="26670" rIns="0" bIns="0" anchor="t"/>
          <a:lstStyle/>
          <a:p>
            <a:pPr marL="0" marR="0" indent="0" algn="l">
              <a:lnSpc>
                <a:spcPts val="1600"/>
              </a:lnSpc>
              <a:spcAft>
                <a:spcPts val="0"/>
              </a:spcAft>
            </a:pPr>
            <a:r>
              <a:rPr lang="en-US" sz="1400" spc="0">
                <a:solidFill>
                  <a:srgbClr val="585858"/>
                </a:solidFill>
                <a:latin typeface="Arial" panose="02020603050405020304" pitchFamily="2"/>
              </a:rPr>
              <a:t>*Age 65 and older </a:t>
            </a:r>
          </a:p>
          <a:p>
            <a:pPr marL="0" marR="0" indent="0" algn="l">
              <a:lnSpc>
                <a:spcPts val="1600"/>
              </a:lnSpc>
              <a:spcBef>
                <a:spcPts val="70"/>
              </a:spcBef>
              <a:spcAft>
                <a:spcPts val="15"/>
              </a:spcAft>
            </a:pPr>
            <a:r>
              <a:rPr lang="en-US" sz="1400" spc="-20">
                <a:solidFill>
                  <a:srgbClr val="585858"/>
                </a:solidFill>
                <a:latin typeface="Arial" panose="02020603050405020304" pitchFamily="2"/>
              </a:rPr>
              <a:t>Source: Social Security Administration, 2014 </a:t>
            </a:r>
          </a:p>
        </p:txBody>
      </p:sp>
      <p:sp>
        <p:nvSpPr>
          <p:cNvPr id="71" name="Text Placeholder 70"/>
          <p:cNvSpPr>
            <a:spLocks noGrp="1"/>
          </p:cNvSpPr>
          <p:nvPr>
            <p:ph type="body" idx="10"/>
          </p:nvPr>
        </p:nvSpPr>
        <p:spPr>
          <a:xfrm>
            <a:off x="5492750" y="6595745"/>
            <a:ext cx="1206500" cy="741045"/>
          </a:xfrm>
          <a:prstGeom prst="rect">
            <a:avLst/>
          </a:prstGeom>
          <a:noFill/>
          <a:ln w="0" cmpd="sng">
            <a:noFill/>
            <a:prstDash val="solid"/>
          </a:ln>
        </p:spPr>
        <p:txBody>
          <a:bodyPr vert="horz" lIns="0" tIns="0" rIns="0" bIns="0" anchor="t"/>
          <a:lstStyle/>
          <a:p>
            <a:pPr marL="0" marR="0" indent="0" algn="l">
              <a:lnSpc>
                <a:spcPts val="1900"/>
              </a:lnSpc>
              <a:spcAft>
                <a:spcPts val="0"/>
              </a:spcAft>
            </a:pPr>
            <a:r>
              <a:rPr lang="en-US" sz="1750" spc="-25">
                <a:solidFill>
                  <a:srgbClr val="585858"/>
                </a:solidFill>
                <a:latin typeface="Arial Narrow" panose="02020603050405020304" pitchFamily="2"/>
              </a:rPr>
              <a:t>Earnings (Work Income) </a:t>
            </a:r>
          </a:p>
          <a:p>
            <a:pPr marL="0" marR="0" indent="0" algn="ctr">
              <a:lnSpc>
                <a:spcPts val="2000"/>
              </a:lnSpc>
              <a:spcBef>
                <a:spcPts val="0"/>
              </a:spcBef>
              <a:spcAft>
                <a:spcPts val="0"/>
              </a:spcAft>
            </a:pPr>
            <a:r>
              <a:rPr lang="en-US" sz="1750" spc="-40">
                <a:solidFill>
                  <a:srgbClr val="585858"/>
                </a:solidFill>
                <a:latin typeface="Arial Narrow" panose="02020603050405020304" pitchFamily="2"/>
              </a:rPr>
              <a:t>34% </a:t>
            </a:r>
          </a:p>
        </p:txBody>
      </p:sp>
      <p:sp>
        <p:nvSpPr>
          <p:cNvPr id="72" name="Text Placeholder 71"/>
          <p:cNvSpPr>
            <a:spLocks noGrp="1"/>
          </p:cNvSpPr>
          <p:nvPr>
            <p:ph type="body" idx="10"/>
          </p:nvPr>
        </p:nvSpPr>
        <p:spPr>
          <a:xfrm>
            <a:off x="8521700" y="7271385"/>
            <a:ext cx="1206500" cy="180975"/>
          </a:xfrm>
          <a:prstGeom prst="rect">
            <a:avLst/>
          </a:prstGeom>
          <a:noFill/>
          <a:ln w="0" cmpd="sng">
            <a:noFill/>
            <a:prstDash val="solid"/>
          </a:ln>
        </p:spPr>
        <p:txBody>
          <a:bodyPr vert="horz" lIns="0" tIns="1270" rIns="0" bIns="0" anchor="t"/>
          <a:lstStyle/>
          <a:p>
            <a:pPr marL="0" marR="0" indent="0" algn="r">
              <a:lnSpc>
                <a:spcPts val="1300"/>
              </a:lnSpc>
              <a:spcAft>
                <a:spcPts val="160"/>
              </a:spcAft>
            </a:pPr>
            <a:r>
              <a:rPr lang="en-US" sz="1100" spc="0">
                <a:solidFill>
                  <a:srgbClr val="929497"/>
                </a:solidFill>
                <a:latin typeface="Arial" panose="02020603050405020304" pitchFamily="2"/>
              </a:rPr>
              <a:t>5 </a:t>
            </a:r>
          </a:p>
        </p:txBody>
      </p:sp>
    </p:spTree>
    <p:extLst>
      <p:ext uri="{BB962C8B-B14F-4D97-AF65-F5344CB8AC3E}">
        <p14:creationId xmlns:p14="http://schemas.microsoft.com/office/powerpoint/2010/main" val="3090156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3_1_">
    <p:bg>
      <p:bgPr>
        <a:solidFill>
          <a:schemeClr val="bg1">
            <a:alpha val="0"/>
          </a:schemeClr>
        </a:solidFill>
        <a:effectLst/>
      </p:bgPr>
    </p:bg>
    <p:spTree>
      <p:nvGrpSpPr>
        <p:cNvPr id="1" name=""/>
        <p:cNvGrpSpPr/>
        <p:nvPr/>
      </p:nvGrpSpPr>
      <p:grpSpPr>
        <a:xfrm>
          <a:off x="0" y="0"/>
          <a:ext cx="0" cy="0"/>
          <a:chOff x="0" y="0"/>
          <a:chExt cx="0" cy="0"/>
        </a:xfrm>
      </p:grpSpPr>
      <p:sp>
        <p:nvSpPr>
          <p:cNvPr id="107" name="Text Placeholder 106"/>
          <p:cNvSpPr>
            <a:spLocks noGrp="1"/>
          </p:cNvSpPr>
          <p:nvPr>
            <p:ph type="body" idx="10"/>
          </p:nvPr>
        </p:nvSpPr>
        <p:spPr>
          <a:xfrm>
            <a:off x="454025" y="1039495"/>
            <a:ext cx="91440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12" name="Text Placeholder 111"/>
          <p:cNvSpPr>
            <a:spLocks noGrp="1"/>
          </p:cNvSpPr>
          <p:nvPr>
            <p:ph type="body" idx="10"/>
          </p:nvPr>
        </p:nvSpPr>
        <p:spPr>
          <a:xfrm>
            <a:off x="454025" y="1638300"/>
            <a:ext cx="9144000" cy="808355"/>
          </a:xfrm>
          <a:prstGeom prst="rect">
            <a:avLst/>
          </a:prstGeom>
          <a:noFill/>
          <a:ln w="0" cmpd="sng">
            <a:noFill/>
            <a:prstDash val="solid"/>
          </a:ln>
        </p:spPr>
        <p:txBody>
          <a:bodyPr vert="horz" lIns="0" tIns="50165" rIns="0" bIns="0" anchor="t"/>
          <a:lstStyle/>
          <a:p>
            <a:pPr marL="0" marR="0" indent="0" algn="l">
              <a:lnSpc>
                <a:spcPts val="2300"/>
              </a:lnSpc>
              <a:spcAft>
                <a:spcPts val="3620"/>
              </a:spcAft>
            </a:pPr>
            <a:r>
              <a:rPr lang="en-US" sz="2350" b="1" spc="-55">
                <a:solidFill>
                  <a:srgbClr val="00337E"/>
                </a:solidFill>
                <a:latin typeface="Arial" panose="02020603050405020304" pitchFamily="2"/>
              </a:rPr>
              <a:t>Your Retirement Income ... </a:t>
            </a:r>
          </a:p>
        </p:txBody>
      </p:sp>
      <p:sp>
        <p:nvSpPr>
          <p:cNvPr id="113" name="Text Placeholder 112"/>
          <p:cNvSpPr>
            <a:spLocks noGrp="1"/>
          </p:cNvSpPr>
          <p:nvPr>
            <p:ph type="body" idx="10"/>
          </p:nvPr>
        </p:nvSpPr>
        <p:spPr>
          <a:xfrm>
            <a:off x="454025" y="2446655"/>
            <a:ext cx="9144000" cy="4995545"/>
          </a:xfrm>
          <a:prstGeom prst="rect">
            <a:avLst/>
          </a:prstGeom>
          <a:noFill/>
          <a:ln w="0" cmpd="sng">
            <a:noFill/>
            <a:prstDash val="solid"/>
          </a:ln>
        </p:spPr>
        <p:txBody>
          <a:bodyPr vert="horz" lIns="0" tIns="761365" rIns="0" bIns="0" anchor="t"/>
          <a:lstStyle/>
          <a:p>
            <a:pPr marL="91440" marR="0" indent="0" algn="l">
              <a:lnSpc>
                <a:spcPts val="3700"/>
              </a:lnSpc>
              <a:spcAft>
                <a:spcPts val="0"/>
              </a:spcAft>
            </a:pPr>
            <a:r>
              <a:rPr lang="en-US" sz="3200" b="1" spc="-5">
                <a:solidFill>
                  <a:srgbClr val="585858"/>
                </a:solidFill>
                <a:latin typeface="Arial" panose="02020603050405020304" pitchFamily="2"/>
              </a:rPr>
              <a:t>How much money will you need in retirement? </a:t>
            </a:r>
          </a:p>
          <a:p>
            <a:pPr marL="0" marR="0" indent="0" algn="ctr">
              <a:lnSpc>
                <a:spcPts val="3600"/>
              </a:lnSpc>
              <a:spcBef>
                <a:spcPts val="4010"/>
              </a:spcBef>
              <a:spcAft>
                <a:spcPts val="0"/>
              </a:spcAft>
            </a:pPr>
            <a:r>
              <a:rPr lang="en-US" sz="3200" b="1" spc="0">
                <a:solidFill>
                  <a:srgbClr val="585858"/>
                </a:solidFill>
                <a:latin typeface="Arial" panose="02020603050405020304" pitchFamily="2"/>
              </a:rPr>
              <a:t>Annual Income x 80% = Retirement Income </a:t>
            </a:r>
          </a:p>
          <a:p>
            <a:pPr marL="0" marR="0" indent="0" algn="ctr">
              <a:lnSpc>
                <a:spcPts val="3600"/>
              </a:lnSpc>
              <a:spcBef>
                <a:spcPts val="4055"/>
              </a:spcBef>
              <a:spcAft>
                <a:spcPts val="14250"/>
              </a:spcAft>
            </a:pPr>
            <a:r>
              <a:rPr lang="en-US" sz="3200" b="1" spc="-5">
                <a:solidFill>
                  <a:srgbClr val="585858"/>
                </a:solidFill>
                <a:latin typeface="Arial" panose="02020603050405020304" pitchFamily="2"/>
              </a:rPr>
              <a:t>Example:</a:t>
            </a:r>
            <a:r>
              <a:rPr lang="en-US" sz="3200" b="1" spc="-5">
                <a:solidFill>
                  <a:srgbClr val="A22538"/>
                </a:solidFill>
                <a:latin typeface="Arial" panose="02020603050405020304" pitchFamily="2"/>
              </a:rPr>
              <a:t> $50,000 x . 80 = </a:t>
            </a:r>
            <a:r>
              <a:rPr lang="en-US" sz="3200" b="1" u="sng" spc="-5">
                <a:solidFill>
                  <a:srgbClr val="A22538"/>
                </a:solidFill>
                <a:latin typeface="Arial" panose="02020603050405020304" pitchFamily="2"/>
              </a:rPr>
              <a:t>$40,000</a:t>
            </a:r>
            <a:r>
              <a:rPr lang="en-US" sz="3200" b="1" spc="-5">
                <a:solidFill>
                  <a:srgbClr val="929497"/>
                </a:solidFill>
                <a:latin typeface="Arial" panose="02020603050405020304" pitchFamily="2"/>
              </a:rPr>
              <a:t>  </a:t>
            </a:r>
          </a:p>
        </p:txBody>
      </p:sp>
      <p:sp>
        <p:nvSpPr>
          <p:cNvPr id="114" name="Text Placeholder 113"/>
          <p:cNvSpPr>
            <a:spLocks noGrp="1"/>
          </p:cNvSpPr>
          <p:nvPr>
            <p:ph type="body" idx="10"/>
          </p:nvPr>
        </p:nvSpPr>
        <p:spPr>
          <a:xfrm>
            <a:off x="9598025" y="7271385"/>
            <a:ext cx="12954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0">
                <a:solidFill>
                  <a:srgbClr val="929497"/>
                </a:solidFill>
                <a:latin typeface="Arial" panose="02020603050405020304" pitchFamily="2"/>
              </a:rPr>
              <a:t>8 </a:t>
            </a:r>
          </a:p>
        </p:txBody>
      </p:sp>
    </p:spTree>
    <p:extLst>
      <p:ext uri="{BB962C8B-B14F-4D97-AF65-F5344CB8AC3E}">
        <p14:creationId xmlns:p14="http://schemas.microsoft.com/office/powerpoint/2010/main" val="3039344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4_1_">
    <p:bg>
      <p:bgPr>
        <a:solidFill>
          <a:schemeClr val="bg1">
            <a:alpha val="0"/>
          </a:schemeClr>
        </a:solidFill>
        <a:effectLst/>
      </p:bgPr>
    </p:bg>
    <p:spTree>
      <p:nvGrpSpPr>
        <p:cNvPr id="1" name=""/>
        <p:cNvGrpSpPr/>
        <p:nvPr/>
      </p:nvGrpSpPr>
      <p:grpSpPr>
        <a:xfrm>
          <a:off x="0" y="0"/>
          <a:ext cx="0" cy="0"/>
          <a:chOff x="0" y="0"/>
          <a:chExt cx="0" cy="0"/>
        </a:xfrm>
      </p:grpSpPr>
      <p:sp>
        <p:nvSpPr>
          <p:cNvPr id="126" name="Text Placeholder 125"/>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29" name="Text Placeholder 128"/>
          <p:cNvSpPr>
            <a:spLocks noGrp="1"/>
          </p:cNvSpPr>
          <p:nvPr>
            <p:ph type="body" idx="10"/>
          </p:nvPr>
        </p:nvSpPr>
        <p:spPr>
          <a:xfrm>
            <a:off x="418465" y="2764790"/>
            <a:ext cx="9258300" cy="2014220"/>
          </a:xfrm>
          <a:prstGeom prst="rect">
            <a:avLst/>
          </a:prstGeom>
          <a:solidFill>
            <a:srgbClr val="D7D7D7"/>
          </a:solidFill>
          <a:ln w="0" cmpd="sng">
            <a:noFill/>
            <a:prstDash val="solid"/>
          </a:ln>
        </p:spPr>
        <p:txBody>
          <a:bodyPr vert="horz" lIns="0" tIns="361950" rIns="0" bIns="0" anchor="t"/>
          <a:lstStyle/>
          <a:p>
            <a:pPr marL="182880" marR="0" indent="0" algn="l">
              <a:lnSpc>
                <a:spcPts val="5200"/>
              </a:lnSpc>
              <a:spcAft>
                <a:spcPts val="0"/>
              </a:spcAft>
            </a:pPr>
            <a:r>
              <a:rPr lang="en-US" sz="4600" b="1" spc="-30">
                <a:solidFill>
                  <a:srgbClr val="00337E"/>
                </a:solidFill>
                <a:latin typeface="Times New Roman" panose="02020603050405020304" pitchFamily="1"/>
              </a:rPr>
              <a:t>Pre-Tax Contributions vs. </a:t>
            </a:r>
          </a:p>
          <a:p>
            <a:pPr marL="182880" marR="0" indent="0" algn="l">
              <a:lnSpc>
                <a:spcPts val="5200"/>
              </a:lnSpc>
              <a:spcBef>
                <a:spcPts val="340"/>
              </a:spcBef>
              <a:spcAft>
                <a:spcPts val="2260"/>
              </a:spcAft>
            </a:pPr>
            <a:r>
              <a:rPr lang="en-US" sz="4600" b="1" spc="-10">
                <a:solidFill>
                  <a:srgbClr val="00337E"/>
                </a:solidFill>
                <a:latin typeface="Times New Roman" panose="02020603050405020304" pitchFamily="1"/>
              </a:rPr>
              <a:t>Roth Contributions </a:t>
            </a:r>
          </a:p>
        </p:txBody>
      </p:sp>
      <p:sp>
        <p:nvSpPr>
          <p:cNvPr id="130" name="Text Placeholder 129"/>
          <p:cNvSpPr>
            <a:spLocks noGrp="1"/>
          </p:cNvSpPr>
          <p:nvPr>
            <p:ph type="body" idx="10"/>
          </p:nvPr>
        </p:nvSpPr>
        <p:spPr>
          <a:xfrm>
            <a:off x="9474200" y="7271385"/>
            <a:ext cx="228600" cy="170815"/>
          </a:xfrm>
          <a:prstGeom prst="rect">
            <a:avLst/>
          </a:prstGeom>
          <a:noFill/>
          <a:ln w="0" cmpd="sng">
            <a:noFill/>
            <a:prstDash val="solid"/>
          </a:ln>
        </p:spPr>
        <p:txBody>
          <a:bodyPr vert="horz" lIns="0" tIns="1270" rIns="0" bIns="0" anchor="t"/>
          <a:lstStyle/>
          <a:p>
            <a:pPr marL="0" marR="0" indent="0" algn="r">
              <a:lnSpc>
                <a:spcPts val="1300"/>
              </a:lnSpc>
              <a:spcAft>
                <a:spcPts val="15"/>
              </a:spcAft>
            </a:pPr>
            <a:r>
              <a:rPr lang="en-US" sz="1100" spc="-15">
                <a:solidFill>
                  <a:srgbClr val="929497"/>
                </a:solidFill>
                <a:latin typeface="Arial" panose="02020603050405020304" pitchFamily="2"/>
              </a:rPr>
              <a:t>10 </a:t>
            </a:r>
          </a:p>
        </p:txBody>
      </p:sp>
    </p:spTree>
    <p:extLst>
      <p:ext uri="{BB962C8B-B14F-4D97-AF65-F5344CB8AC3E}">
        <p14:creationId xmlns:p14="http://schemas.microsoft.com/office/powerpoint/2010/main" val="4146927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5_1_">
    <p:bg>
      <p:bgPr>
        <a:solidFill>
          <a:schemeClr val="bg1">
            <a:alpha val="0"/>
          </a:schemeClr>
        </a:solidFill>
        <a:effectLst/>
      </p:bgPr>
    </p:bg>
    <p:spTree>
      <p:nvGrpSpPr>
        <p:cNvPr id="1" name=""/>
        <p:cNvGrpSpPr/>
        <p:nvPr/>
      </p:nvGrpSpPr>
      <p:grpSpPr>
        <a:xfrm>
          <a:off x="0" y="0"/>
          <a:ext cx="0" cy="0"/>
          <a:chOff x="0" y="0"/>
          <a:chExt cx="0" cy="0"/>
        </a:xfrm>
      </p:grpSpPr>
      <p:sp>
        <p:nvSpPr>
          <p:cNvPr id="133" name="Text Placeholder 132"/>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38" name="Text Placeholder 137"/>
          <p:cNvSpPr>
            <a:spLocks noGrp="1"/>
          </p:cNvSpPr>
          <p:nvPr>
            <p:ph type="body" idx="10"/>
          </p:nvPr>
        </p:nvSpPr>
        <p:spPr>
          <a:xfrm>
            <a:off x="396875" y="1631950"/>
            <a:ext cx="9258300" cy="814705"/>
          </a:xfrm>
          <a:prstGeom prst="rect">
            <a:avLst/>
          </a:prstGeom>
          <a:noFill/>
          <a:ln w="0" cmpd="sng">
            <a:noFill/>
            <a:prstDash val="solid"/>
          </a:ln>
        </p:spPr>
        <p:txBody>
          <a:bodyPr vert="horz" lIns="0" tIns="0" rIns="0" bIns="0" anchor="t"/>
          <a:lstStyle/>
          <a:p>
            <a:pPr marL="45720" marR="0" indent="0" algn="l">
              <a:lnSpc>
                <a:spcPts val="2800"/>
              </a:lnSpc>
              <a:spcAft>
                <a:spcPts val="3590"/>
              </a:spcAft>
            </a:pPr>
            <a:r>
              <a:rPr lang="en-US" sz="2400" b="1" spc="-45">
                <a:solidFill>
                  <a:srgbClr val="00337E"/>
                </a:solidFill>
                <a:latin typeface="Arial" panose="02020603050405020304" pitchFamily="2"/>
              </a:rPr>
              <a:t>The benefits of tax-deferred savings in a pre-</a:t>
            </a:r>
            <a:r>
              <a:rPr lang="en-US" sz="2350" b="1" spc="-15">
                <a:solidFill>
                  <a:srgbClr val="00337E"/>
                </a:solidFill>
                <a:latin typeface="Arial" panose="02020603050405020304" pitchFamily="2"/>
              </a:rPr>
              <a:t>tax 401(k) are... </a:t>
            </a:r>
          </a:p>
        </p:txBody>
      </p:sp>
      <p:sp>
        <p:nvSpPr>
          <p:cNvPr id="139" name="Text Placeholder 138"/>
          <p:cNvSpPr>
            <a:spLocks noGrp="1"/>
          </p:cNvSpPr>
          <p:nvPr>
            <p:ph type="body" idx="10"/>
          </p:nvPr>
        </p:nvSpPr>
        <p:spPr>
          <a:xfrm>
            <a:off x="396875" y="2446655"/>
            <a:ext cx="9258300" cy="4824730"/>
          </a:xfrm>
          <a:prstGeom prst="rect">
            <a:avLst/>
          </a:prstGeom>
          <a:noFill/>
          <a:ln w="0" cmpd="sng">
            <a:noFill/>
            <a:prstDash val="solid"/>
          </a:ln>
        </p:spPr>
        <p:txBody>
          <a:bodyPr vert="horz" lIns="0" tIns="348615" rIns="0" bIns="0" anchor="t"/>
          <a:lstStyle/>
          <a:p>
            <a:pPr marL="1051560" marR="0" indent="320040" algn="just">
              <a:lnSpc>
                <a:spcPts val="2900"/>
              </a:lnSpc>
              <a:spcAft>
                <a:spcPts val="0"/>
              </a:spcAft>
              <a:buFont typeface="Arial"/>
              <a:buChar char="·"/>
            </a:pPr>
            <a:r>
              <a:rPr lang="en-US" sz="2400" b="1" spc="0">
                <a:solidFill>
                  <a:srgbClr val="585858"/>
                </a:solidFill>
                <a:latin typeface="Arial" panose="02020603050405020304" pitchFamily="2"/>
              </a:rPr>
              <a:t>Contributions, interest, dividends and gains </a:t>
            </a:r>
          </a:p>
          <a:p>
            <a:pPr marL="1371600" marR="0" indent="0" algn="just">
              <a:lnSpc>
                <a:spcPts val="2900"/>
              </a:lnSpc>
              <a:spcBef>
                <a:spcPts val="0"/>
              </a:spcBef>
              <a:spcAft>
                <a:spcPts val="0"/>
              </a:spcAft>
            </a:pPr>
            <a:r>
              <a:rPr lang="en-US" sz="2400" b="1" spc="0">
                <a:solidFill>
                  <a:srgbClr val="585858"/>
                </a:solidFill>
                <a:latin typeface="Arial" panose="02020603050405020304" pitchFamily="2"/>
              </a:rPr>
              <a:t>are exempt from current tax </a:t>
            </a:r>
          </a:p>
          <a:p>
            <a:pPr marL="1051560" marR="0" indent="320040" algn="just">
              <a:lnSpc>
                <a:spcPts val="2900"/>
              </a:lnSpc>
              <a:spcBef>
                <a:spcPts val="2880"/>
              </a:spcBef>
              <a:spcAft>
                <a:spcPts val="0"/>
              </a:spcAft>
              <a:buFont typeface="Arial"/>
              <a:buChar char="·"/>
            </a:pPr>
            <a:r>
              <a:rPr lang="en-US" sz="2400" b="1" spc="0">
                <a:solidFill>
                  <a:srgbClr val="585858"/>
                </a:solidFill>
                <a:latin typeface="Arial" panose="02020603050405020304" pitchFamily="2"/>
              </a:rPr>
              <a:t>Reduces current taxable income by </a:t>
            </a:r>
          </a:p>
          <a:p>
            <a:pPr marL="1371600" marR="0" indent="0" algn="just">
              <a:lnSpc>
                <a:spcPts val="2900"/>
              </a:lnSpc>
              <a:spcBef>
                <a:spcPts val="0"/>
              </a:spcBef>
              <a:spcAft>
                <a:spcPts val="0"/>
              </a:spcAft>
            </a:pPr>
            <a:r>
              <a:rPr lang="en-US" sz="2400" b="1" spc="0">
                <a:solidFill>
                  <a:srgbClr val="585858"/>
                </a:solidFill>
                <a:latin typeface="Arial" panose="02020603050405020304" pitchFamily="2"/>
              </a:rPr>
              <a:t>contribution amount </a:t>
            </a:r>
          </a:p>
          <a:p>
            <a:pPr marL="1051560" marR="0" indent="320040" algn="just">
              <a:lnSpc>
                <a:spcPts val="2900"/>
              </a:lnSpc>
              <a:spcBef>
                <a:spcPts val="2880"/>
              </a:spcBef>
              <a:spcAft>
                <a:spcPts val="0"/>
              </a:spcAft>
              <a:buFont typeface="Arial"/>
              <a:buChar char="·"/>
            </a:pPr>
            <a:r>
              <a:rPr lang="en-US" sz="2400" b="1" spc="0">
                <a:solidFill>
                  <a:srgbClr val="585858"/>
                </a:solidFill>
                <a:latin typeface="Arial" panose="02020603050405020304" pitchFamily="2"/>
              </a:rPr>
              <a:t>Pay tax only upon withdrawal - usually at </a:t>
            </a:r>
          </a:p>
          <a:p>
            <a:pPr marL="1371600" marR="0" indent="0" algn="just">
              <a:lnSpc>
                <a:spcPts val="2900"/>
              </a:lnSpc>
              <a:spcBef>
                <a:spcPts val="0"/>
              </a:spcBef>
              <a:spcAft>
                <a:spcPts val="12190"/>
              </a:spcAft>
            </a:pPr>
            <a:r>
              <a:rPr lang="en-US" sz="2400" b="1" spc="0">
                <a:solidFill>
                  <a:srgbClr val="585858"/>
                </a:solidFill>
                <a:latin typeface="Arial" panose="02020603050405020304" pitchFamily="2"/>
              </a:rPr>
              <a:t>retirement when tax bracket is lower </a:t>
            </a:r>
          </a:p>
        </p:txBody>
      </p:sp>
      <p:sp>
        <p:nvSpPr>
          <p:cNvPr id="140" name="Text Placeholder 139"/>
          <p:cNvSpPr>
            <a:spLocks noGrp="1"/>
          </p:cNvSpPr>
          <p:nvPr>
            <p:ph type="body" idx="10"/>
          </p:nvPr>
        </p:nvSpPr>
        <p:spPr>
          <a:xfrm>
            <a:off x="9474200" y="7271385"/>
            <a:ext cx="24447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25">
                <a:solidFill>
                  <a:srgbClr val="929497"/>
                </a:solidFill>
                <a:latin typeface="Arial" panose="02020603050405020304" pitchFamily="2"/>
              </a:rPr>
              <a:t>11 </a:t>
            </a:r>
          </a:p>
        </p:txBody>
      </p:sp>
    </p:spTree>
    <p:extLst>
      <p:ext uri="{BB962C8B-B14F-4D97-AF65-F5344CB8AC3E}">
        <p14:creationId xmlns:p14="http://schemas.microsoft.com/office/powerpoint/2010/main" val="1908928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6_1_">
    <p:bg>
      <p:bgPr>
        <a:solidFill>
          <a:schemeClr val="bg1">
            <a:alpha val="0"/>
          </a:schemeClr>
        </a:solidFill>
        <a:effectLst/>
      </p:bgPr>
    </p:bg>
    <p:spTree>
      <p:nvGrpSpPr>
        <p:cNvPr id="1" name=""/>
        <p:cNvGrpSpPr/>
        <p:nvPr/>
      </p:nvGrpSpPr>
      <p:grpSpPr>
        <a:xfrm>
          <a:off x="0" y="0"/>
          <a:ext cx="0" cy="0"/>
          <a:chOff x="0" y="0"/>
          <a:chExt cx="0" cy="0"/>
        </a:xfrm>
      </p:grpSpPr>
      <p:sp>
        <p:nvSpPr>
          <p:cNvPr id="146" name="Text Placeholder 145"/>
          <p:cNvSpPr>
            <a:spLocks noGrp="1"/>
          </p:cNvSpPr>
          <p:nvPr>
            <p:ph type="body" idx="10"/>
          </p:nvPr>
        </p:nvSpPr>
        <p:spPr>
          <a:xfrm>
            <a:off x="469265" y="478790"/>
            <a:ext cx="6650990" cy="353060"/>
          </a:xfrm>
          <a:prstGeom prst="rect">
            <a:avLst/>
          </a:prstGeom>
          <a:noFill/>
          <a:ln w="0" cmpd="sng">
            <a:noFill/>
            <a:prstDash val="solid"/>
          </a:ln>
        </p:spPr>
        <p:txBody>
          <a:bodyPr vert="horz" lIns="0" tIns="0" rIns="0" bIns="0" anchor="t">
            <a:normAutofit fontScale="75000"/>
          </a:bodyPr>
          <a:lstStyle/>
          <a:p>
            <a:pPr marL="0" marR="0" indent="0" algn="l">
              <a:lnSpc>
                <a:spcPts val="2700"/>
              </a:lnSpc>
              <a:spcAft>
                <a:spcPts val="0"/>
              </a:spcAft>
            </a:pPr>
            <a:r>
              <a:rPr lang="en-US" sz="3000" spc="-20">
                <a:solidFill>
                  <a:srgbClr val="00337E"/>
                </a:solidFill>
                <a:latin typeface="Times New Roman" panose="02020603050405020304" pitchFamily="1"/>
              </a:rPr>
              <a:t>The Spendable Pay Advantage </a:t>
            </a:r>
            <a:r>
              <a:rPr lang="en-US" sz="3800" spc="-20">
                <a:solidFill>
                  <a:srgbClr val="00337E"/>
                </a:solidFill>
                <a:latin typeface="Times New Roman" panose="02020603050405020304" pitchFamily="1"/>
              </a:rPr>
              <a:t>– </a:t>
            </a:r>
            <a:r>
              <a:rPr lang="en-US" sz="3000" spc="-20">
                <a:solidFill>
                  <a:srgbClr val="00337E"/>
                </a:solidFill>
                <a:latin typeface="Times New Roman" panose="02020603050405020304" pitchFamily="1"/>
              </a:rPr>
              <a:t>Pre 401(k) </a:t>
            </a:r>
          </a:p>
        </p:txBody>
      </p:sp>
      <p:sp>
        <p:nvSpPr>
          <p:cNvPr id="147" name="Text Placeholder 146"/>
          <p:cNvSpPr>
            <a:spLocks noGrp="1"/>
          </p:cNvSpPr>
          <p:nvPr>
            <p:ph type="body" idx="10"/>
          </p:nvPr>
        </p:nvSpPr>
        <p:spPr>
          <a:xfrm>
            <a:off x="5730240" y="2066290"/>
            <a:ext cx="1703705" cy="372110"/>
          </a:xfrm>
          <a:prstGeom prst="rect">
            <a:avLst/>
          </a:prstGeom>
          <a:noFill/>
          <a:ln w="0" cmpd="sng">
            <a:noFill/>
            <a:prstDash val="solid"/>
          </a:ln>
        </p:spPr>
        <p:txBody>
          <a:bodyPr vert="horz" lIns="0" tIns="46355" rIns="0" bIns="0" anchor="t"/>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48" name="Text Placeholder 147"/>
          <p:cNvSpPr>
            <a:spLocks noGrp="1"/>
          </p:cNvSpPr>
          <p:nvPr>
            <p:ph type="body" idx="10"/>
          </p:nvPr>
        </p:nvSpPr>
        <p:spPr>
          <a:xfrm>
            <a:off x="7446010" y="2066290"/>
            <a:ext cx="1774190" cy="372110"/>
          </a:xfrm>
          <a:prstGeom prst="rect">
            <a:avLst/>
          </a:prstGeom>
          <a:noFill/>
          <a:ln w="0" cmpd="sng">
            <a:noFill/>
            <a:prstDash val="solid"/>
          </a:ln>
        </p:spPr>
        <p:txBody>
          <a:bodyPr vert="horz" lIns="0" tIns="46355" rIns="0" bIns="0" anchor="t"/>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49" name="Text Placeholder 148"/>
          <p:cNvSpPr>
            <a:spLocks noGrp="1"/>
          </p:cNvSpPr>
          <p:nvPr>
            <p:ph type="body" idx="10"/>
          </p:nvPr>
        </p:nvSpPr>
        <p:spPr>
          <a:xfrm>
            <a:off x="963295" y="2066290"/>
            <a:ext cx="4754880" cy="372110"/>
          </a:xfrm>
          <a:prstGeom prst="rect">
            <a:avLst/>
          </a:prstGeom>
          <a:noFill/>
          <a:ln w="0" cmpd="sng">
            <a:noFill/>
            <a:prstDash val="solid"/>
          </a:ln>
        </p:spPr>
        <p:txBody>
          <a:bodyPr vert="horz" lIns="0" tIns="46355" rIns="0" bIns="0" anchor="t"/>
          <a:lstStyle/>
          <a:p>
            <a:pPr marL="91440" marR="0" indent="0" algn="l">
              <a:lnSpc>
                <a:spcPts val="2300"/>
              </a:lnSpc>
              <a:spcAft>
                <a:spcPts val="230"/>
              </a:spcAft>
            </a:pPr>
            <a:r>
              <a:rPr lang="en-US" sz="2000" spc="-10">
                <a:solidFill>
                  <a:srgbClr val="000000"/>
                </a:solidFill>
                <a:latin typeface="Arial" panose="02020603050405020304" pitchFamily="2"/>
              </a:rPr>
              <a:t>Gross Pay </a:t>
            </a:r>
          </a:p>
        </p:txBody>
      </p:sp>
      <p:sp>
        <p:nvSpPr>
          <p:cNvPr id="150" name="Text Placeholder 149"/>
          <p:cNvSpPr>
            <a:spLocks noGrp="1"/>
          </p:cNvSpPr>
          <p:nvPr>
            <p:ph type="body" idx="10"/>
          </p:nvPr>
        </p:nvSpPr>
        <p:spPr>
          <a:xfrm>
            <a:off x="5730240" y="2450465"/>
            <a:ext cx="1703705" cy="688975"/>
          </a:xfrm>
          <a:prstGeom prst="rect">
            <a:avLst/>
          </a:prstGeom>
          <a:noFill/>
          <a:ln w="0" cmpd="sng">
            <a:noFill/>
            <a:prstDash val="solid"/>
          </a:ln>
        </p:spPr>
        <p:txBody>
          <a:bodyPr vert="horz" lIns="0" tIns="58420" rIns="0" bIns="0" anchor="t"/>
          <a:lstStyle/>
          <a:p>
            <a:pPr marL="91440" marR="0" indent="0" algn="l">
              <a:lnSpc>
                <a:spcPts val="2300"/>
              </a:lnSpc>
              <a:spcAft>
                <a:spcPts val="2655"/>
              </a:spcAft>
            </a:pPr>
            <a:r>
              <a:rPr lang="en-US" sz="2000" spc="-10">
                <a:solidFill>
                  <a:srgbClr val="000000"/>
                </a:solidFill>
                <a:latin typeface="Arial" panose="02020603050405020304" pitchFamily="2"/>
              </a:rPr>
              <a:t>$(1,250) </a:t>
            </a:r>
          </a:p>
        </p:txBody>
      </p:sp>
      <p:sp>
        <p:nvSpPr>
          <p:cNvPr id="151" name="Text Placeholder 150"/>
          <p:cNvSpPr>
            <a:spLocks noGrp="1"/>
          </p:cNvSpPr>
          <p:nvPr>
            <p:ph type="body" idx="10"/>
          </p:nvPr>
        </p:nvSpPr>
        <p:spPr>
          <a:xfrm>
            <a:off x="7446010" y="2450465"/>
            <a:ext cx="1774190" cy="688975"/>
          </a:xfrm>
          <a:prstGeom prst="rect">
            <a:avLst/>
          </a:prstGeom>
          <a:noFill/>
          <a:ln w="0" cmpd="sng">
            <a:noFill/>
            <a:prstDash val="solid"/>
          </a:ln>
        </p:spPr>
        <p:txBody>
          <a:bodyPr vert="horz" lIns="0" tIns="58420" rIns="0" bIns="0" anchor="t"/>
          <a:lstStyle/>
          <a:p>
            <a:pPr marL="45720" marR="0" indent="0" algn="l">
              <a:lnSpc>
                <a:spcPts val="2300"/>
              </a:lnSpc>
              <a:spcAft>
                <a:spcPts val="2655"/>
              </a:spcAft>
            </a:pPr>
            <a:r>
              <a:rPr lang="en-US" sz="2000" spc="180">
                <a:solidFill>
                  <a:srgbClr val="000000"/>
                </a:solidFill>
                <a:latin typeface="Arial" panose="02020603050405020304" pitchFamily="2"/>
              </a:rPr>
              <a:t>$0 </a:t>
            </a:r>
          </a:p>
        </p:txBody>
      </p:sp>
      <p:sp>
        <p:nvSpPr>
          <p:cNvPr id="152" name="Text Placeholder 151"/>
          <p:cNvSpPr>
            <a:spLocks noGrp="1"/>
          </p:cNvSpPr>
          <p:nvPr>
            <p:ph type="body" idx="10"/>
          </p:nvPr>
        </p:nvSpPr>
        <p:spPr>
          <a:xfrm>
            <a:off x="5730240" y="315150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10">
                <a:solidFill>
                  <a:srgbClr val="000000"/>
                </a:solidFill>
                <a:latin typeface="Arial" panose="02020603050405020304" pitchFamily="2"/>
              </a:rPr>
              <a:t>$23,750 </a:t>
            </a:r>
          </a:p>
        </p:txBody>
      </p:sp>
      <p:sp>
        <p:nvSpPr>
          <p:cNvPr id="153" name="Text Placeholder 152"/>
          <p:cNvSpPr>
            <a:spLocks noGrp="1"/>
          </p:cNvSpPr>
          <p:nvPr>
            <p:ph type="body" idx="10"/>
          </p:nvPr>
        </p:nvSpPr>
        <p:spPr>
          <a:xfrm>
            <a:off x="7446010" y="315150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54" name="Text Placeholder 153"/>
          <p:cNvSpPr>
            <a:spLocks noGrp="1"/>
          </p:cNvSpPr>
          <p:nvPr>
            <p:ph type="body" idx="10"/>
          </p:nvPr>
        </p:nvSpPr>
        <p:spPr>
          <a:xfrm>
            <a:off x="5730240" y="354774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10">
                <a:solidFill>
                  <a:srgbClr val="000000"/>
                </a:solidFill>
                <a:latin typeface="Arial" panose="02020603050405020304" pitchFamily="2"/>
              </a:rPr>
              <a:t>$(5,938) </a:t>
            </a:r>
          </a:p>
        </p:txBody>
      </p:sp>
      <p:sp>
        <p:nvSpPr>
          <p:cNvPr id="155" name="Text Placeholder 154"/>
          <p:cNvSpPr>
            <a:spLocks noGrp="1"/>
          </p:cNvSpPr>
          <p:nvPr>
            <p:ph type="body" idx="10"/>
          </p:nvPr>
        </p:nvSpPr>
        <p:spPr>
          <a:xfrm>
            <a:off x="7446010" y="354774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5">
                <a:solidFill>
                  <a:srgbClr val="000000"/>
                </a:solidFill>
                <a:latin typeface="Arial" panose="02020603050405020304" pitchFamily="2"/>
              </a:rPr>
              <a:t>$(6,250) </a:t>
            </a:r>
          </a:p>
        </p:txBody>
      </p:sp>
      <p:sp>
        <p:nvSpPr>
          <p:cNvPr id="156" name="Text Placeholder 155"/>
          <p:cNvSpPr>
            <a:spLocks noGrp="1"/>
          </p:cNvSpPr>
          <p:nvPr>
            <p:ph type="body" idx="10"/>
          </p:nvPr>
        </p:nvSpPr>
        <p:spPr>
          <a:xfrm>
            <a:off x="5730240" y="394398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55"/>
              </a:spcAft>
            </a:pPr>
            <a:r>
              <a:rPr lang="en-US" sz="2000" spc="-10">
                <a:solidFill>
                  <a:srgbClr val="000000"/>
                </a:solidFill>
                <a:latin typeface="Arial" panose="02020603050405020304" pitchFamily="2"/>
              </a:rPr>
              <a:t>$(1,913) </a:t>
            </a:r>
          </a:p>
        </p:txBody>
      </p:sp>
      <p:sp>
        <p:nvSpPr>
          <p:cNvPr id="157" name="Text Placeholder 156"/>
          <p:cNvSpPr>
            <a:spLocks noGrp="1"/>
          </p:cNvSpPr>
          <p:nvPr>
            <p:ph type="body" idx="10"/>
          </p:nvPr>
        </p:nvSpPr>
        <p:spPr>
          <a:xfrm>
            <a:off x="7446010" y="394398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55"/>
              </a:spcAft>
            </a:pPr>
            <a:r>
              <a:rPr lang="en-US" sz="2000" spc="-5">
                <a:solidFill>
                  <a:srgbClr val="000000"/>
                </a:solidFill>
                <a:latin typeface="Arial" panose="02020603050405020304" pitchFamily="2"/>
              </a:rPr>
              <a:t>$(1,913) </a:t>
            </a:r>
          </a:p>
        </p:txBody>
      </p:sp>
      <p:sp>
        <p:nvSpPr>
          <p:cNvPr id="158" name="Text Placeholder 157"/>
          <p:cNvSpPr>
            <a:spLocks noGrp="1"/>
          </p:cNvSpPr>
          <p:nvPr>
            <p:ph type="body" idx="10"/>
          </p:nvPr>
        </p:nvSpPr>
        <p:spPr>
          <a:xfrm>
            <a:off x="5730240" y="4340225"/>
            <a:ext cx="1703705" cy="384175"/>
          </a:xfrm>
          <a:prstGeom prst="rect">
            <a:avLst/>
          </a:prstGeom>
          <a:noFill/>
          <a:ln w="0" cmpd="sng">
            <a:noFill/>
            <a:prstDash val="solid"/>
          </a:ln>
        </p:spPr>
        <p:txBody>
          <a:bodyPr vert="horz" lIns="0" tIns="58420" rIns="0" bIns="0" anchor="t"/>
          <a:lstStyle/>
          <a:p>
            <a:pPr marL="45720" marR="0" indent="0" algn="l">
              <a:lnSpc>
                <a:spcPts val="2300"/>
              </a:lnSpc>
              <a:spcAft>
                <a:spcPts val="230"/>
              </a:spcAft>
            </a:pPr>
            <a:r>
              <a:rPr lang="en-US" sz="2000" spc="170">
                <a:solidFill>
                  <a:srgbClr val="000000"/>
                </a:solidFill>
                <a:latin typeface="Arial" panose="02020603050405020304" pitchFamily="2"/>
              </a:rPr>
              <a:t>$0 </a:t>
            </a:r>
          </a:p>
        </p:txBody>
      </p:sp>
      <p:sp>
        <p:nvSpPr>
          <p:cNvPr id="159" name="Text Placeholder 158"/>
          <p:cNvSpPr>
            <a:spLocks noGrp="1"/>
          </p:cNvSpPr>
          <p:nvPr>
            <p:ph type="body" idx="10"/>
          </p:nvPr>
        </p:nvSpPr>
        <p:spPr>
          <a:xfrm>
            <a:off x="7446010" y="434022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5">
                <a:solidFill>
                  <a:srgbClr val="000000"/>
                </a:solidFill>
                <a:latin typeface="Arial" panose="02020603050405020304" pitchFamily="2"/>
              </a:rPr>
              <a:t>$(1,250) </a:t>
            </a:r>
          </a:p>
        </p:txBody>
      </p:sp>
      <p:sp>
        <p:nvSpPr>
          <p:cNvPr id="160" name="Text Placeholder 159"/>
          <p:cNvSpPr>
            <a:spLocks noGrp="1"/>
          </p:cNvSpPr>
          <p:nvPr>
            <p:ph type="body" idx="10"/>
          </p:nvPr>
        </p:nvSpPr>
        <p:spPr>
          <a:xfrm>
            <a:off x="5730240" y="473646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15">
                <a:solidFill>
                  <a:srgbClr val="000000"/>
                </a:solidFill>
                <a:latin typeface="Arial" panose="02020603050405020304" pitchFamily="2"/>
              </a:rPr>
              <a:t>$15,899 </a:t>
            </a:r>
          </a:p>
        </p:txBody>
      </p:sp>
      <p:sp>
        <p:nvSpPr>
          <p:cNvPr id="161" name="Text Placeholder 160"/>
          <p:cNvSpPr>
            <a:spLocks noGrp="1"/>
          </p:cNvSpPr>
          <p:nvPr>
            <p:ph type="body" idx="10"/>
          </p:nvPr>
        </p:nvSpPr>
        <p:spPr>
          <a:xfrm>
            <a:off x="7446010" y="473646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10">
                <a:solidFill>
                  <a:srgbClr val="000000"/>
                </a:solidFill>
                <a:latin typeface="Arial" panose="02020603050405020304" pitchFamily="2"/>
              </a:rPr>
              <a:t>$15,587 </a:t>
            </a:r>
          </a:p>
        </p:txBody>
      </p:sp>
      <p:sp>
        <p:nvSpPr>
          <p:cNvPr id="162" name="Text Placeholder 161"/>
          <p:cNvSpPr>
            <a:spLocks noGrp="1"/>
          </p:cNvSpPr>
          <p:nvPr>
            <p:ph type="body" idx="10"/>
          </p:nvPr>
        </p:nvSpPr>
        <p:spPr>
          <a:xfrm>
            <a:off x="963295" y="4340225"/>
            <a:ext cx="2416810"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10">
                <a:solidFill>
                  <a:srgbClr val="000000"/>
                </a:solidFill>
                <a:latin typeface="Arial" panose="02020603050405020304" pitchFamily="2"/>
              </a:rPr>
              <a:t>Non-401(k) Savings </a:t>
            </a:r>
          </a:p>
        </p:txBody>
      </p:sp>
      <p:sp>
        <p:nvSpPr>
          <p:cNvPr id="163" name="Text Placeholder 162"/>
          <p:cNvSpPr>
            <a:spLocks noGrp="1"/>
          </p:cNvSpPr>
          <p:nvPr>
            <p:ph type="body" idx="10"/>
          </p:nvPr>
        </p:nvSpPr>
        <p:spPr>
          <a:xfrm>
            <a:off x="963295" y="4736465"/>
            <a:ext cx="2416810"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0">
                <a:solidFill>
                  <a:srgbClr val="000000"/>
                </a:solidFill>
                <a:latin typeface="Arial" panose="02020603050405020304" pitchFamily="2"/>
              </a:rPr>
              <a:t>Spendable Pay </a:t>
            </a:r>
          </a:p>
        </p:txBody>
      </p:sp>
      <p:sp>
        <p:nvSpPr>
          <p:cNvPr id="164" name="Text Placeholder 163"/>
          <p:cNvSpPr>
            <a:spLocks noGrp="1"/>
          </p:cNvSpPr>
          <p:nvPr>
            <p:ph type="body" idx="10"/>
          </p:nvPr>
        </p:nvSpPr>
        <p:spPr>
          <a:xfrm>
            <a:off x="3392170" y="2450465"/>
            <a:ext cx="2326005" cy="688975"/>
          </a:xfrm>
          <a:prstGeom prst="rect">
            <a:avLst/>
          </a:prstGeom>
          <a:noFill/>
          <a:ln w="0" cmpd="sng">
            <a:noFill/>
            <a:prstDash val="solid"/>
          </a:ln>
        </p:spPr>
        <p:txBody>
          <a:bodyPr vert="horz" lIns="0" tIns="58420" rIns="0" bIns="0" anchor="t"/>
          <a:lstStyle/>
          <a:p>
            <a:pPr marL="91440" marR="0" indent="0" algn="l">
              <a:lnSpc>
                <a:spcPts val="2300"/>
              </a:lnSpc>
              <a:spcAft>
                <a:spcPts val="0"/>
              </a:spcAft>
            </a:pPr>
            <a:r>
              <a:rPr lang="en-US" sz="2000" spc="-10">
                <a:solidFill>
                  <a:srgbClr val="000000"/>
                </a:solidFill>
                <a:latin typeface="Arial" panose="02020603050405020304" pitchFamily="2"/>
              </a:rPr>
              <a:t>401(k) </a:t>
            </a:r>
          </a:p>
          <a:p>
            <a:pPr marL="91440" marR="0" indent="0" algn="l">
              <a:lnSpc>
                <a:spcPts val="2300"/>
              </a:lnSpc>
              <a:spcBef>
                <a:spcPts val="115"/>
              </a:spcBef>
              <a:spcAft>
                <a:spcPts val="255"/>
              </a:spcAft>
            </a:pPr>
            <a:r>
              <a:rPr lang="en-US" sz="2000" spc="-5">
                <a:solidFill>
                  <a:srgbClr val="000000"/>
                </a:solidFill>
                <a:latin typeface="Arial" panose="02020603050405020304" pitchFamily="2"/>
              </a:rPr>
              <a:t>Contributions </a:t>
            </a:r>
          </a:p>
        </p:txBody>
      </p:sp>
      <p:sp>
        <p:nvSpPr>
          <p:cNvPr id="165" name="Text Placeholder 164"/>
          <p:cNvSpPr>
            <a:spLocks noGrp="1"/>
          </p:cNvSpPr>
          <p:nvPr>
            <p:ph type="body" idx="10"/>
          </p:nvPr>
        </p:nvSpPr>
        <p:spPr>
          <a:xfrm>
            <a:off x="3392170" y="3151505"/>
            <a:ext cx="2326005"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20">
                <a:solidFill>
                  <a:srgbClr val="000000"/>
                </a:solidFill>
                <a:latin typeface="Arial" panose="02020603050405020304" pitchFamily="2"/>
              </a:rPr>
              <a:t>Taxable Pay </a:t>
            </a:r>
          </a:p>
        </p:txBody>
      </p:sp>
      <p:sp>
        <p:nvSpPr>
          <p:cNvPr id="166" name="Text Placeholder 165"/>
          <p:cNvSpPr>
            <a:spLocks noGrp="1"/>
          </p:cNvSpPr>
          <p:nvPr>
            <p:ph type="body" idx="10"/>
          </p:nvPr>
        </p:nvSpPr>
        <p:spPr>
          <a:xfrm>
            <a:off x="3392170" y="3547745"/>
            <a:ext cx="2326005"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35">
                <a:solidFill>
                  <a:srgbClr val="000000"/>
                </a:solidFill>
                <a:latin typeface="Arial" panose="02020603050405020304" pitchFamily="2"/>
              </a:rPr>
              <a:t>Income Taxes </a:t>
            </a:r>
          </a:p>
        </p:txBody>
      </p:sp>
      <p:sp>
        <p:nvSpPr>
          <p:cNvPr id="167" name="Text Placeholder 166"/>
          <p:cNvSpPr>
            <a:spLocks noGrp="1"/>
          </p:cNvSpPr>
          <p:nvPr>
            <p:ph type="body" idx="10"/>
          </p:nvPr>
        </p:nvSpPr>
        <p:spPr>
          <a:xfrm>
            <a:off x="3392170" y="3943985"/>
            <a:ext cx="2326005" cy="384175"/>
          </a:xfrm>
          <a:prstGeom prst="rect">
            <a:avLst/>
          </a:prstGeom>
          <a:noFill/>
          <a:ln w="0" cmpd="sng">
            <a:noFill/>
            <a:prstDash val="solid"/>
          </a:ln>
        </p:spPr>
        <p:txBody>
          <a:bodyPr vert="horz" lIns="0" tIns="58420" rIns="0" bIns="0" anchor="t"/>
          <a:lstStyle/>
          <a:p>
            <a:pPr marL="91440" marR="0" indent="0" algn="l">
              <a:lnSpc>
                <a:spcPts val="2300"/>
              </a:lnSpc>
              <a:spcAft>
                <a:spcPts val="255"/>
              </a:spcAft>
            </a:pPr>
            <a:r>
              <a:rPr lang="en-US" sz="2000" spc="-35">
                <a:solidFill>
                  <a:srgbClr val="000000"/>
                </a:solidFill>
                <a:latin typeface="Arial" panose="02020603050405020304" pitchFamily="2"/>
              </a:rPr>
              <a:t>FICA Tax (7.65%) </a:t>
            </a:r>
          </a:p>
        </p:txBody>
      </p:sp>
      <p:sp>
        <p:nvSpPr>
          <p:cNvPr id="168" name="Text Placeholder 167"/>
          <p:cNvSpPr>
            <a:spLocks noGrp="1"/>
          </p:cNvSpPr>
          <p:nvPr>
            <p:ph type="body" idx="10"/>
          </p:nvPr>
        </p:nvSpPr>
        <p:spPr>
          <a:xfrm>
            <a:off x="877570" y="7415530"/>
            <a:ext cx="5770245" cy="152400"/>
          </a:xfrm>
          <a:prstGeom prst="rect">
            <a:avLst/>
          </a:prstGeom>
          <a:noFill/>
          <a:ln w="0" cmpd="sng">
            <a:noFill/>
            <a:prstDash val="solid"/>
          </a:ln>
        </p:spPr>
        <p:txBody>
          <a:bodyPr vert="horz" lIns="0" tIns="0" rIns="0" bIns="0" anchor="t"/>
          <a:lstStyle/>
          <a:p>
            <a:pPr marL="0" marR="0" indent="0" algn="l">
              <a:lnSpc>
                <a:spcPts val="1200"/>
              </a:lnSpc>
              <a:spcAft>
                <a:spcPts val="0"/>
              </a:spcAft>
            </a:pPr>
            <a:r>
              <a:rPr lang="en-US" sz="1200" spc="-10">
                <a:solidFill>
                  <a:srgbClr val="000000"/>
                </a:solidFill>
                <a:latin typeface="Arial" panose="02020603050405020304" pitchFamily="2"/>
              </a:rPr>
              <a:t>Assumes contribution of 5% of pay, 25% income-tax bracket, and married filing jointly</a:t>
            </a:r>
            <a:r>
              <a:rPr lang="en-US" sz="1400" spc="-10">
                <a:solidFill>
                  <a:srgbClr val="000000"/>
                </a:solidFill>
                <a:latin typeface="Arial" panose="02020603050405020304" pitchFamily="2"/>
              </a:rPr>
              <a:t>. </a:t>
            </a:r>
          </a:p>
        </p:txBody>
      </p:sp>
      <p:sp>
        <p:nvSpPr>
          <p:cNvPr id="169" name="Text Placeholder 168"/>
          <p:cNvSpPr>
            <a:spLocks noGrp="1"/>
          </p:cNvSpPr>
          <p:nvPr>
            <p:ph type="body" idx="10"/>
          </p:nvPr>
        </p:nvSpPr>
        <p:spPr>
          <a:xfrm>
            <a:off x="9474200" y="7293610"/>
            <a:ext cx="262890" cy="106680"/>
          </a:xfrm>
          <a:prstGeom prst="rect">
            <a:avLst/>
          </a:prstGeom>
          <a:noFill/>
          <a:ln w="0" cmpd="sng">
            <a:noFill/>
            <a:prstDash val="solid"/>
          </a:ln>
        </p:spPr>
        <p:txBody>
          <a:bodyPr vert="horz" lIns="0" tIns="0" rIns="0" bIns="0" anchor="t"/>
          <a:lstStyle/>
          <a:p>
            <a:pPr marL="0" marR="0" indent="0" algn="l">
              <a:lnSpc>
                <a:spcPts val="800"/>
              </a:lnSpc>
              <a:spcAft>
                <a:spcPts val="0"/>
              </a:spcAft>
            </a:pPr>
            <a:r>
              <a:rPr lang="en-US" sz="1100" spc="70">
                <a:solidFill>
                  <a:srgbClr val="929497"/>
                </a:solidFill>
                <a:latin typeface="Arial" panose="02020603050405020304" pitchFamily="2"/>
              </a:rPr>
              <a:t>12 </a:t>
            </a:r>
          </a:p>
        </p:txBody>
      </p:sp>
      <p:sp>
        <p:nvSpPr>
          <p:cNvPr id="170" name="Text Placeholder 169"/>
          <p:cNvSpPr>
            <a:spLocks noGrp="1"/>
          </p:cNvSpPr>
          <p:nvPr>
            <p:ph type="body" idx="10"/>
          </p:nvPr>
        </p:nvSpPr>
        <p:spPr>
          <a:xfrm>
            <a:off x="5730240" y="1657985"/>
            <a:ext cx="1703705" cy="368935"/>
          </a:xfrm>
          <a:prstGeom prst="rect">
            <a:avLst/>
          </a:prstGeom>
          <a:noFill/>
          <a:ln w="0" cmpd="sng">
            <a:noFill/>
            <a:prstDash val="solid"/>
          </a:ln>
        </p:spPr>
        <p:txBody>
          <a:bodyPr vert="horz" lIns="0" tIns="58420" rIns="0" bIns="0" anchor="t"/>
          <a:lstStyle/>
          <a:p>
            <a:pPr marL="91440" marR="0" indent="0" algn="l">
              <a:lnSpc>
                <a:spcPts val="2300"/>
              </a:lnSpc>
              <a:spcAft>
                <a:spcPts val="100"/>
              </a:spcAft>
            </a:pPr>
            <a:r>
              <a:rPr lang="en-US" sz="2000" b="1" spc="-45">
                <a:solidFill>
                  <a:srgbClr val="FFFFFF"/>
                </a:solidFill>
                <a:latin typeface="Arial" panose="02020603050405020304" pitchFamily="2"/>
              </a:rPr>
              <a:t>401 (k) Plan </a:t>
            </a:r>
          </a:p>
        </p:txBody>
      </p:sp>
      <p:sp>
        <p:nvSpPr>
          <p:cNvPr id="171" name="Text Placeholder 170"/>
          <p:cNvSpPr>
            <a:spLocks noGrp="1"/>
          </p:cNvSpPr>
          <p:nvPr>
            <p:ph type="body" idx="10"/>
          </p:nvPr>
        </p:nvSpPr>
        <p:spPr>
          <a:xfrm>
            <a:off x="7446010" y="1657985"/>
            <a:ext cx="1774190" cy="368935"/>
          </a:xfrm>
          <a:prstGeom prst="rect">
            <a:avLst/>
          </a:prstGeom>
          <a:noFill/>
          <a:ln w="0" cmpd="sng">
            <a:noFill/>
            <a:prstDash val="solid"/>
          </a:ln>
        </p:spPr>
        <p:txBody>
          <a:bodyPr vert="horz" lIns="0" tIns="58420" rIns="0" bIns="0" anchor="t"/>
          <a:lstStyle/>
          <a:p>
            <a:pPr marL="91440" marR="0" indent="0" algn="l">
              <a:lnSpc>
                <a:spcPts val="2300"/>
              </a:lnSpc>
              <a:spcAft>
                <a:spcPts val="100"/>
              </a:spcAft>
            </a:pPr>
            <a:r>
              <a:rPr lang="en-US" sz="2000" b="1" spc="-50">
                <a:solidFill>
                  <a:srgbClr val="FFFFFF"/>
                </a:solidFill>
                <a:latin typeface="Arial" panose="02020603050405020304" pitchFamily="2"/>
              </a:rPr>
              <a:t>Outside Plan </a:t>
            </a:r>
          </a:p>
        </p:txBody>
      </p:sp>
      <p:sp>
        <p:nvSpPr>
          <p:cNvPr id="172" name="Text Placeholder 171"/>
          <p:cNvSpPr>
            <a:spLocks noGrp="1"/>
          </p:cNvSpPr>
          <p:nvPr>
            <p:ph type="body" idx="10"/>
          </p:nvPr>
        </p:nvSpPr>
        <p:spPr>
          <a:xfrm>
            <a:off x="6010910" y="6141720"/>
            <a:ext cx="2767330" cy="567055"/>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2000" b="1" spc="-35">
                <a:solidFill>
                  <a:srgbClr val="C00000"/>
                </a:solidFill>
                <a:latin typeface="Calibri" panose="02020603050405020304" pitchFamily="2"/>
              </a:rPr>
              <a:t>Increase in spendable pay: </a:t>
            </a:r>
          </a:p>
          <a:p>
            <a:pPr marL="0" marR="0" indent="0" algn="ctr">
              <a:lnSpc>
                <a:spcPts val="2300"/>
              </a:lnSpc>
              <a:spcBef>
                <a:spcPts val="410"/>
              </a:spcBef>
              <a:spcAft>
                <a:spcPts val="0"/>
              </a:spcAft>
            </a:pPr>
            <a:r>
              <a:rPr lang="en-US" sz="2350" b="1" spc="-20">
                <a:solidFill>
                  <a:srgbClr val="C00000"/>
                </a:solidFill>
                <a:latin typeface="Calibri" panose="02020603050405020304" pitchFamily="2"/>
              </a:rPr>
              <a:t>$312 </a:t>
            </a:r>
          </a:p>
        </p:txBody>
      </p:sp>
    </p:spTree>
    <p:extLst>
      <p:ext uri="{BB962C8B-B14F-4D97-AF65-F5344CB8AC3E}">
        <p14:creationId xmlns:p14="http://schemas.microsoft.com/office/powerpoint/2010/main" val="1593676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7_1_">
    <p:bg>
      <p:bgPr>
        <a:solidFill>
          <a:schemeClr val="bg1">
            <a:alpha val="0"/>
          </a:schemeClr>
        </a:solidFill>
        <a:effectLst/>
      </p:bgPr>
    </p:bg>
    <p:spTree>
      <p:nvGrpSpPr>
        <p:cNvPr id="1" name=""/>
        <p:cNvGrpSpPr/>
        <p:nvPr/>
      </p:nvGrpSpPr>
      <p:grpSpPr>
        <a:xfrm>
          <a:off x="0" y="0"/>
          <a:ext cx="0" cy="0"/>
          <a:chOff x="0" y="0"/>
          <a:chExt cx="0" cy="0"/>
        </a:xfrm>
      </p:grpSpPr>
      <p:sp>
        <p:nvSpPr>
          <p:cNvPr id="175" name="Text Placeholder 174"/>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80" name="Text Placeholder 179"/>
          <p:cNvSpPr>
            <a:spLocks noGrp="1"/>
          </p:cNvSpPr>
          <p:nvPr>
            <p:ph type="body" idx="10"/>
          </p:nvPr>
        </p:nvSpPr>
        <p:spPr>
          <a:xfrm>
            <a:off x="396875" y="1631950"/>
            <a:ext cx="9258300" cy="814705"/>
          </a:xfrm>
          <a:prstGeom prst="rect">
            <a:avLst/>
          </a:prstGeom>
          <a:noFill/>
          <a:ln w="0" cmpd="sng">
            <a:noFill/>
            <a:prstDash val="solid"/>
          </a:ln>
        </p:spPr>
        <p:txBody>
          <a:bodyPr vert="horz" lIns="0" tIns="0" rIns="0" bIns="0" anchor="t"/>
          <a:lstStyle/>
          <a:p>
            <a:pPr marL="45720" marR="0" indent="0" algn="l">
              <a:lnSpc>
                <a:spcPts val="2800"/>
              </a:lnSpc>
              <a:spcAft>
                <a:spcPts val="3590"/>
              </a:spcAft>
            </a:pPr>
            <a:r>
              <a:rPr lang="en-US" sz="2400" b="1" spc="-40">
                <a:solidFill>
                  <a:srgbClr val="00337E"/>
                </a:solidFill>
                <a:latin typeface="Arial" panose="02020603050405020304" pitchFamily="2"/>
              </a:rPr>
              <a:t>The benefits of savings in an after-tax R</a:t>
            </a:r>
            <a:r>
              <a:rPr lang="en-US" sz="2400" b="1" spc="-20">
                <a:solidFill>
                  <a:srgbClr val="00337E"/>
                </a:solidFill>
                <a:latin typeface="Arial" panose="02020603050405020304" pitchFamily="2"/>
              </a:rPr>
              <a:t>oth 401(k) are... </a:t>
            </a:r>
          </a:p>
        </p:txBody>
      </p:sp>
      <p:sp>
        <p:nvSpPr>
          <p:cNvPr id="181" name="Text Placeholder 180"/>
          <p:cNvSpPr>
            <a:spLocks noGrp="1"/>
          </p:cNvSpPr>
          <p:nvPr>
            <p:ph type="body" idx="10"/>
          </p:nvPr>
        </p:nvSpPr>
        <p:spPr>
          <a:xfrm>
            <a:off x="396875" y="2446655"/>
            <a:ext cx="9258300" cy="4824730"/>
          </a:xfrm>
          <a:prstGeom prst="rect">
            <a:avLst/>
          </a:prstGeom>
          <a:noFill/>
          <a:ln w="0" cmpd="sng">
            <a:noFill/>
            <a:prstDash val="solid"/>
          </a:ln>
        </p:spPr>
        <p:txBody>
          <a:bodyPr vert="horz" lIns="0" tIns="349885" rIns="0" bIns="0" anchor="t">
            <a:normAutofit fontScale="70000"/>
          </a:bodyPr>
          <a:lstStyle/>
          <a:p>
            <a:pPr marL="502920" marR="0" indent="274320" algn="just">
              <a:lnSpc>
                <a:spcPts val="2900"/>
              </a:lnSpc>
              <a:spcAft>
                <a:spcPts val="0"/>
              </a:spcAft>
              <a:buFont typeface="Arial"/>
              <a:buChar char="·"/>
            </a:pPr>
            <a:r>
              <a:rPr lang="en-US" sz="2400" b="1" spc="0">
                <a:solidFill>
                  <a:srgbClr val="585858"/>
                </a:solidFill>
                <a:latin typeface="Arial" panose="02020603050405020304" pitchFamily="2"/>
              </a:rPr>
              <a:t>Interest, dividends and gains are exempt from </a:t>
            </a:r>
          </a:p>
          <a:p>
            <a:pPr marL="777240" marR="0" indent="0" algn="just">
              <a:lnSpc>
                <a:spcPts val="2900"/>
              </a:lnSpc>
              <a:spcBef>
                <a:spcPts val="0"/>
              </a:spcBef>
              <a:spcAft>
                <a:spcPts val="0"/>
              </a:spcAft>
            </a:pPr>
            <a:r>
              <a:rPr lang="en-US" sz="2400" b="1" spc="-15">
                <a:solidFill>
                  <a:srgbClr val="585858"/>
                </a:solidFill>
                <a:latin typeface="Arial" panose="02020603050405020304" pitchFamily="2"/>
              </a:rPr>
              <a:t>current tax. </a:t>
            </a:r>
          </a:p>
          <a:p>
            <a:pPr marL="502920" marR="0" indent="274320" algn="just">
              <a:lnSpc>
                <a:spcPts val="2900"/>
              </a:lnSpc>
              <a:spcBef>
                <a:spcPts val="2880"/>
              </a:spcBef>
              <a:spcAft>
                <a:spcPts val="0"/>
              </a:spcAft>
              <a:buFont typeface="Arial"/>
              <a:buChar char="·"/>
            </a:pPr>
            <a:r>
              <a:rPr lang="en-US" sz="2400" b="1" spc="0">
                <a:solidFill>
                  <a:srgbClr val="585858"/>
                </a:solidFill>
                <a:latin typeface="Arial" panose="02020603050405020304" pitchFamily="2"/>
              </a:rPr>
              <a:t>Unlike the pre tax 401(k), contributions are made </a:t>
            </a:r>
          </a:p>
          <a:p>
            <a:pPr marL="777240" marR="0" indent="0" algn="just">
              <a:lnSpc>
                <a:spcPts val="2900"/>
              </a:lnSpc>
              <a:spcBef>
                <a:spcPts val="0"/>
              </a:spcBef>
              <a:spcAft>
                <a:spcPts val="0"/>
              </a:spcAft>
            </a:pPr>
            <a:r>
              <a:rPr lang="en-US" sz="2400" b="1" spc="-5">
                <a:solidFill>
                  <a:srgbClr val="585858"/>
                </a:solidFill>
                <a:latin typeface="Arial" panose="02020603050405020304" pitchFamily="2"/>
              </a:rPr>
              <a:t>with after tax dollars. </a:t>
            </a:r>
          </a:p>
          <a:p>
            <a:pPr marL="502920" marR="0" indent="274320" algn="just">
              <a:lnSpc>
                <a:spcPts val="2900"/>
              </a:lnSpc>
              <a:spcBef>
                <a:spcPts val="2895"/>
              </a:spcBef>
              <a:spcAft>
                <a:spcPts val="0"/>
              </a:spcAft>
              <a:buFont typeface="Arial"/>
              <a:buChar char="·"/>
            </a:pPr>
            <a:r>
              <a:rPr lang="en-US" sz="2400" b="1" spc="-5">
                <a:solidFill>
                  <a:srgbClr val="585858"/>
                </a:solidFill>
                <a:latin typeface="Arial" panose="02020603050405020304" pitchFamily="2"/>
              </a:rPr>
              <a:t>No taxes paid upon withdrawal </a:t>
            </a:r>
            <a:r>
              <a:rPr lang="en-US" sz="2400" b="1" spc="0">
                <a:solidFill>
                  <a:srgbClr val="585858"/>
                </a:solidFill>
                <a:latin typeface="Arial" panose="02020603050405020304" pitchFamily="2"/>
              </a:rPr>
              <a:t>– </a:t>
            </a:r>
            <a:r>
              <a:rPr lang="en-US" sz="2400" b="1" spc="-5">
                <a:solidFill>
                  <a:srgbClr val="585858"/>
                </a:solidFill>
                <a:latin typeface="Arial" panose="02020603050405020304" pitchFamily="2"/>
              </a:rPr>
              <a:t>as long as the </a:t>
            </a:r>
          </a:p>
          <a:p>
            <a:pPr marL="777240" marR="0" indent="0" algn="just">
              <a:lnSpc>
                <a:spcPts val="2900"/>
              </a:lnSpc>
              <a:spcBef>
                <a:spcPts val="0"/>
              </a:spcBef>
              <a:spcAft>
                <a:spcPts val="0"/>
              </a:spcAft>
            </a:pPr>
            <a:r>
              <a:rPr lang="en-US" sz="2400" b="1" spc="-5">
                <a:solidFill>
                  <a:srgbClr val="585858"/>
                </a:solidFill>
                <a:latin typeface="Arial" panose="02020603050405020304" pitchFamily="2"/>
              </a:rPr>
              <a:t>money has been in the plan for 5 years and you </a:t>
            </a:r>
          </a:p>
          <a:p>
            <a:pPr marL="777240" marR="0" indent="0" algn="just">
              <a:lnSpc>
                <a:spcPts val="2900"/>
              </a:lnSpc>
              <a:spcBef>
                <a:spcPts val="0"/>
              </a:spcBef>
              <a:spcAft>
                <a:spcPts val="0"/>
              </a:spcAft>
            </a:pPr>
            <a:r>
              <a:rPr lang="en-US" sz="2400" b="1" spc="-15">
                <a:solidFill>
                  <a:srgbClr val="585858"/>
                </a:solidFill>
                <a:latin typeface="Arial" panose="02020603050405020304" pitchFamily="2"/>
              </a:rPr>
              <a:t>are age 59 </a:t>
            </a:r>
            <a:r>
              <a:rPr lang="en-US" sz="2400" b="1" spc="-15" baseline="30000">
                <a:solidFill>
                  <a:srgbClr val="585858"/>
                </a:solidFill>
                <a:latin typeface="Arial" panose="02020603050405020304" pitchFamily="2"/>
              </a:rPr>
              <a:t>1</a:t>
            </a:r>
            <a:r>
              <a:rPr lang="en-US" sz="2400" b="1" spc="-15">
                <a:solidFill>
                  <a:srgbClr val="585858"/>
                </a:solidFill>
                <a:latin typeface="Arial" panose="02020603050405020304" pitchFamily="2"/>
              </a:rPr>
              <a:t>/</a:t>
            </a:r>
            <a:r>
              <a:rPr lang="en-US" sz="2400" b="1" spc="-15" baseline="-25000">
                <a:solidFill>
                  <a:srgbClr val="585858"/>
                </a:solidFill>
                <a:latin typeface="Arial" panose="02020603050405020304" pitchFamily="2"/>
              </a:rPr>
              <a:t>2</a:t>
            </a:r>
            <a:r>
              <a:rPr lang="en-US" sz="2400" b="1" spc="-15">
                <a:solidFill>
                  <a:srgbClr val="585858"/>
                </a:solidFill>
                <a:latin typeface="Arial" panose="02020603050405020304" pitchFamily="2"/>
              </a:rPr>
              <a:t> or older, disabled or deceased when </a:t>
            </a:r>
          </a:p>
          <a:p>
            <a:pPr marL="777240" marR="0" indent="0" algn="just">
              <a:lnSpc>
                <a:spcPts val="2900"/>
              </a:lnSpc>
              <a:spcBef>
                <a:spcPts val="0"/>
              </a:spcBef>
              <a:spcAft>
                <a:spcPts val="6420"/>
              </a:spcAft>
            </a:pPr>
            <a:r>
              <a:rPr lang="en-US" sz="2400" b="1" spc="-5">
                <a:solidFill>
                  <a:srgbClr val="585858"/>
                </a:solidFill>
                <a:latin typeface="Arial" panose="02020603050405020304" pitchFamily="2"/>
              </a:rPr>
              <a:t>withdrawals are made. </a:t>
            </a:r>
          </a:p>
        </p:txBody>
      </p:sp>
      <p:sp>
        <p:nvSpPr>
          <p:cNvPr id="182" name="Text Placeholder 181"/>
          <p:cNvSpPr>
            <a:spLocks noGrp="1"/>
          </p:cNvSpPr>
          <p:nvPr>
            <p:ph type="body" idx="10"/>
          </p:nvPr>
        </p:nvSpPr>
        <p:spPr>
          <a:xfrm>
            <a:off x="9474200" y="7271385"/>
            <a:ext cx="26289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70">
                <a:solidFill>
                  <a:srgbClr val="929497"/>
                </a:solidFill>
                <a:latin typeface="Arial" panose="02020603050405020304" pitchFamily="2"/>
              </a:rPr>
              <a:t>13 </a:t>
            </a:r>
          </a:p>
        </p:txBody>
      </p:sp>
    </p:spTree>
    <p:extLst>
      <p:ext uri="{BB962C8B-B14F-4D97-AF65-F5344CB8AC3E}">
        <p14:creationId xmlns:p14="http://schemas.microsoft.com/office/powerpoint/2010/main" val="1321321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8_1_">
    <p:bg>
      <p:bgPr>
        <a:solidFill>
          <a:schemeClr val="bg1">
            <a:alpha val="0"/>
          </a:schemeClr>
        </a:solidFill>
        <a:effectLst/>
      </p:bgPr>
    </p:bg>
    <p:spTree>
      <p:nvGrpSpPr>
        <p:cNvPr id="1" name=""/>
        <p:cNvGrpSpPr/>
        <p:nvPr/>
      </p:nvGrpSpPr>
      <p:grpSpPr>
        <a:xfrm>
          <a:off x="0" y="0"/>
          <a:ext cx="0" cy="0"/>
          <a:chOff x="0" y="0"/>
          <a:chExt cx="0" cy="0"/>
        </a:xfrm>
      </p:grpSpPr>
      <p:sp>
        <p:nvSpPr>
          <p:cNvPr id="186" name="Text Placeholder 185"/>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91" name="Text Placeholder 190"/>
          <p:cNvSpPr>
            <a:spLocks noGrp="1"/>
          </p:cNvSpPr>
          <p:nvPr>
            <p:ph type="body" idx="10"/>
          </p:nvPr>
        </p:nvSpPr>
        <p:spPr>
          <a:xfrm>
            <a:off x="396875" y="1549400"/>
            <a:ext cx="9258300" cy="897255"/>
          </a:xfrm>
          <a:prstGeom prst="rect">
            <a:avLst/>
          </a:prstGeom>
          <a:noFill/>
          <a:ln w="0" cmpd="sng">
            <a:noFill/>
            <a:prstDash val="solid"/>
          </a:ln>
        </p:spPr>
        <p:txBody>
          <a:bodyPr vert="horz" lIns="0" tIns="2540" rIns="0" bIns="0" anchor="t"/>
          <a:lstStyle/>
          <a:p>
            <a:pPr marL="137160" marR="0" indent="0" algn="l">
              <a:lnSpc>
                <a:spcPts val="2700"/>
              </a:lnSpc>
              <a:spcAft>
                <a:spcPts val="0"/>
              </a:spcAft>
            </a:pPr>
            <a:r>
              <a:rPr lang="en-US" sz="2400" b="1" spc="0">
                <a:solidFill>
                  <a:srgbClr val="00337E"/>
                </a:solidFill>
                <a:latin typeface="Arial" panose="02020603050405020304" pitchFamily="2"/>
              </a:rPr>
              <a:t>The decision depends on your personal situation. </a:t>
            </a:r>
          </a:p>
          <a:p>
            <a:pPr marL="137160" marR="0" indent="0" algn="l">
              <a:lnSpc>
                <a:spcPts val="2700"/>
              </a:lnSpc>
              <a:spcBef>
                <a:spcPts val="145"/>
              </a:spcBef>
              <a:spcAft>
                <a:spcPts val="1385"/>
              </a:spcAft>
            </a:pPr>
            <a:r>
              <a:rPr lang="en-US" sz="2400" b="1" spc="-10">
                <a:solidFill>
                  <a:srgbClr val="00337E"/>
                </a:solidFill>
                <a:latin typeface="Arial" panose="02020603050405020304" pitchFamily="2"/>
              </a:rPr>
              <a:t>Considerations include: </a:t>
            </a:r>
          </a:p>
        </p:txBody>
      </p:sp>
      <p:sp>
        <p:nvSpPr>
          <p:cNvPr id="192" name="Text Placeholder 191"/>
          <p:cNvSpPr>
            <a:spLocks noGrp="1"/>
          </p:cNvSpPr>
          <p:nvPr>
            <p:ph type="body" idx="10"/>
          </p:nvPr>
        </p:nvSpPr>
        <p:spPr>
          <a:xfrm>
            <a:off x="396875" y="2446655"/>
            <a:ext cx="9258300" cy="4824730"/>
          </a:xfrm>
          <a:prstGeom prst="rect">
            <a:avLst/>
          </a:prstGeom>
          <a:noFill/>
          <a:ln w="0" cmpd="sng">
            <a:noFill/>
            <a:prstDash val="solid"/>
          </a:ln>
        </p:spPr>
        <p:txBody>
          <a:bodyPr vert="horz" lIns="0" tIns="336550" rIns="0" bIns="0" anchor="t"/>
          <a:lstStyle/>
          <a:p>
            <a:pPr marL="502920" marR="0" indent="320040" algn="just">
              <a:lnSpc>
                <a:spcPts val="2900"/>
              </a:lnSpc>
              <a:spcAft>
                <a:spcPts val="0"/>
              </a:spcAft>
              <a:buFont typeface="Arial"/>
              <a:buChar char="·"/>
            </a:pPr>
            <a:r>
              <a:rPr lang="en-US" sz="2400" b="1" spc="-15">
                <a:solidFill>
                  <a:srgbClr val="585858"/>
                </a:solidFill>
                <a:latin typeface="Arial" panose="02020603050405020304" pitchFamily="2"/>
              </a:rPr>
              <a:t>Current age </a:t>
            </a:r>
          </a:p>
          <a:p>
            <a:pPr marL="502920" marR="0" indent="320040" algn="just">
              <a:lnSpc>
                <a:spcPts val="2900"/>
              </a:lnSpc>
              <a:spcBef>
                <a:spcPts val="0"/>
              </a:spcBef>
              <a:spcAft>
                <a:spcPts val="0"/>
              </a:spcAft>
              <a:buFont typeface="Arial"/>
              <a:buChar char="·"/>
            </a:pPr>
            <a:r>
              <a:rPr lang="en-US" sz="2400" b="1" spc="0">
                <a:solidFill>
                  <a:srgbClr val="585858"/>
                </a:solidFill>
                <a:latin typeface="Arial" panose="02020603050405020304" pitchFamily="2"/>
              </a:rPr>
              <a:t>Expected retirement tax bracket </a:t>
            </a:r>
          </a:p>
          <a:p>
            <a:pPr marL="502920" marR="0" indent="320040" algn="just">
              <a:lnSpc>
                <a:spcPts val="2900"/>
              </a:lnSpc>
              <a:spcBef>
                <a:spcPts val="0"/>
              </a:spcBef>
              <a:spcAft>
                <a:spcPts val="0"/>
              </a:spcAft>
              <a:buFont typeface="Arial"/>
              <a:buChar char="·"/>
            </a:pPr>
            <a:r>
              <a:rPr lang="en-US" sz="2400" b="1" spc="-5">
                <a:solidFill>
                  <a:srgbClr val="585858"/>
                </a:solidFill>
                <a:latin typeface="Arial" panose="02020603050405020304" pitchFamily="2"/>
              </a:rPr>
              <a:t>Expected retirement age </a:t>
            </a:r>
          </a:p>
          <a:p>
            <a:pPr marL="502920" marR="0" indent="320040" algn="just">
              <a:lnSpc>
                <a:spcPts val="2900"/>
              </a:lnSpc>
              <a:spcBef>
                <a:spcPts val="0"/>
              </a:spcBef>
              <a:spcAft>
                <a:spcPts val="0"/>
              </a:spcAft>
              <a:buFont typeface="Arial"/>
              <a:buChar char="·"/>
            </a:pPr>
            <a:r>
              <a:rPr lang="en-US" sz="2400" b="1" spc="-10">
                <a:solidFill>
                  <a:srgbClr val="585858"/>
                </a:solidFill>
                <a:latin typeface="Arial" panose="02020603050405020304" pitchFamily="2"/>
              </a:rPr>
              <a:t>Amount of contributions </a:t>
            </a:r>
          </a:p>
          <a:p>
            <a:pPr marL="502920" marR="0" indent="320040" algn="just">
              <a:lnSpc>
                <a:spcPts val="2900"/>
              </a:lnSpc>
              <a:spcBef>
                <a:spcPts val="0"/>
              </a:spcBef>
              <a:spcAft>
                <a:spcPts val="0"/>
              </a:spcAft>
              <a:buFont typeface="Arial"/>
              <a:buChar char="·"/>
            </a:pPr>
            <a:r>
              <a:rPr lang="en-US" sz="2400" b="1" spc="-5">
                <a:solidFill>
                  <a:srgbClr val="585858"/>
                </a:solidFill>
                <a:latin typeface="Arial" panose="02020603050405020304" pitchFamily="2"/>
              </a:rPr>
              <a:t>Current tax bracket </a:t>
            </a:r>
          </a:p>
          <a:p>
            <a:pPr marL="502920" marR="0" indent="0" algn="just">
              <a:lnSpc>
                <a:spcPts val="2700"/>
              </a:lnSpc>
              <a:spcBef>
                <a:spcPts val="3025"/>
              </a:spcBef>
              <a:spcAft>
                <a:spcPts val="0"/>
              </a:spcAft>
            </a:pPr>
            <a:r>
              <a:rPr lang="en-US" sz="2400" b="1" spc="-5">
                <a:solidFill>
                  <a:srgbClr val="A22538"/>
                </a:solidFill>
                <a:latin typeface="Arial" panose="02020603050405020304" pitchFamily="2"/>
              </a:rPr>
              <a:t>Consult a professional advisor to make a decision </a:t>
            </a:r>
          </a:p>
          <a:p>
            <a:pPr marL="502920" marR="0" indent="0" algn="just">
              <a:lnSpc>
                <a:spcPts val="2700"/>
              </a:lnSpc>
              <a:spcBef>
                <a:spcPts val="145"/>
              </a:spcBef>
              <a:spcAft>
                <a:spcPts val="0"/>
              </a:spcAft>
            </a:pPr>
            <a:r>
              <a:rPr lang="en-US" sz="2400" b="1" spc="-15">
                <a:solidFill>
                  <a:srgbClr val="A22538"/>
                </a:solidFill>
                <a:latin typeface="Arial" panose="02020603050405020304" pitchFamily="2"/>
              </a:rPr>
              <a:t>best suited to your needs. </a:t>
            </a:r>
          </a:p>
          <a:p>
            <a:pPr marL="502920" marR="0" indent="0" algn="just">
              <a:lnSpc>
                <a:spcPts val="2700"/>
              </a:lnSpc>
              <a:spcBef>
                <a:spcPts val="3025"/>
              </a:spcBef>
              <a:spcAft>
                <a:spcPts val="6430"/>
              </a:spcAft>
            </a:pPr>
            <a:r>
              <a:rPr lang="en-US" sz="2400" b="1" spc="-10">
                <a:solidFill>
                  <a:srgbClr val="A22538"/>
                </a:solidFill>
                <a:latin typeface="Arial" panose="02020603050405020304" pitchFamily="2"/>
              </a:rPr>
              <a:t>No matter what, deciding to save is the key! </a:t>
            </a:r>
          </a:p>
        </p:txBody>
      </p:sp>
      <p:sp>
        <p:nvSpPr>
          <p:cNvPr id="193" name="Text Placeholder 192"/>
          <p:cNvSpPr>
            <a:spLocks noGrp="1"/>
          </p:cNvSpPr>
          <p:nvPr>
            <p:ph type="body" idx="10"/>
          </p:nvPr>
        </p:nvSpPr>
        <p:spPr>
          <a:xfrm>
            <a:off x="9474200" y="7271385"/>
            <a:ext cx="26289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70">
                <a:solidFill>
                  <a:srgbClr val="929497"/>
                </a:solidFill>
                <a:latin typeface="Arial" panose="02020603050405020304" pitchFamily="2"/>
              </a:rPr>
              <a:t>14 </a:t>
            </a:r>
          </a:p>
        </p:txBody>
      </p:sp>
    </p:spTree>
    <p:extLst>
      <p:ext uri="{BB962C8B-B14F-4D97-AF65-F5344CB8AC3E}">
        <p14:creationId xmlns:p14="http://schemas.microsoft.com/office/powerpoint/2010/main" val="2999513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9_1_">
    <p:bg>
      <p:bgPr>
        <a:solidFill>
          <a:schemeClr val="bg1">
            <a:alpha val="0"/>
          </a:schemeClr>
        </a:solidFill>
        <a:effectLst/>
      </p:bgPr>
    </p:bg>
    <p:spTree>
      <p:nvGrpSpPr>
        <p:cNvPr id="1" name=""/>
        <p:cNvGrpSpPr/>
        <p:nvPr/>
      </p:nvGrpSpPr>
      <p:grpSpPr>
        <a:xfrm>
          <a:off x="0" y="0"/>
          <a:ext cx="0" cy="0"/>
          <a:chOff x="0" y="0"/>
          <a:chExt cx="0" cy="0"/>
        </a:xfrm>
      </p:grpSpPr>
      <p:sp>
        <p:nvSpPr>
          <p:cNvPr id="284" name="Text Placeholder 283"/>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287" name="Text Placeholder 286"/>
          <p:cNvSpPr>
            <a:spLocks noGrp="1"/>
          </p:cNvSpPr>
          <p:nvPr>
            <p:ph type="body" idx="10"/>
          </p:nvPr>
        </p:nvSpPr>
        <p:spPr>
          <a:xfrm>
            <a:off x="466090" y="2764790"/>
            <a:ext cx="9138285" cy="2014220"/>
          </a:xfrm>
          <a:prstGeom prst="rect">
            <a:avLst/>
          </a:prstGeom>
          <a:solidFill>
            <a:srgbClr val="D7D7D7"/>
          </a:solidFill>
          <a:ln w="0" cmpd="sng">
            <a:noFill/>
            <a:prstDash val="solid"/>
          </a:ln>
        </p:spPr>
        <p:txBody>
          <a:bodyPr vert="horz" lIns="0" tIns="712470" rIns="0" bIns="0" anchor="t"/>
          <a:lstStyle/>
          <a:p>
            <a:pPr marL="137160" marR="0" indent="0" algn="l">
              <a:lnSpc>
                <a:spcPts val="5200"/>
              </a:lnSpc>
              <a:spcAft>
                <a:spcPts val="4995"/>
              </a:spcAft>
            </a:pPr>
            <a:r>
              <a:rPr lang="en-US" sz="4600" b="1" spc="-10">
                <a:solidFill>
                  <a:srgbClr val="00337E"/>
                </a:solidFill>
                <a:latin typeface="Times New Roman" panose="02020603050405020304" pitchFamily="1"/>
              </a:rPr>
              <a:t>Company Contributions </a:t>
            </a:r>
          </a:p>
        </p:txBody>
      </p:sp>
      <p:sp>
        <p:nvSpPr>
          <p:cNvPr id="288" name="Text Placeholder 287"/>
          <p:cNvSpPr>
            <a:spLocks noGrp="1"/>
          </p:cNvSpPr>
          <p:nvPr>
            <p:ph type="body" idx="10"/>
          </p:nvPr>
        </p:nvSpPr>
        <p:spPr>
          <a:xfrm>
            <a:off x="9474200" y="7271385"/>
            <a:ext cx="228600" cy="170815"/>
          </a:xfrm>
          <a:prstGeom prst="rect">
            <a:avLst/>
          </a:prstGeom>
          <a:noFill/>
          <a:ln w="0" cmpd="sng">
            <a:noFill/>
            <a:prstDash val="solid"/>
          </a:ln>
        </p:spPr>
        <p:txBody>
          <a:bodyPr vert="horz" lIns="0" tIns="1270" rIns="0" bIns="0" anchor="t"/>
          <a:lstStyle/>
          <a:p>
            <a:pPr marL="0" marR="0" indent="0" algn="r">
              <a:lnSpc>
                <a:spcPts val="1300"/>
              </a:lnSpc>
              <a:spcAft>
                <a:spcPts val="15"/>
              </a:spcAft>
            </a:pPr>
            <a:r>
              <a:rPr lang="en-US" sz="1100" spc="-15">
                <a:solidFill>
                  <a:srgbClr val="929497"/>
                </a:solidFill>
                <a:latin typeface="Arial" panose="02020603050405020304" pitchFamily="2"/>
              </a:rPr>
              <a:t>18 </a:t>
            </a:r>
          </a:p>
        </p:txBody>
      </p:sp>
    </p:spTree>
    <p:extLst>
      <p:ext uri="{BB962C8B-B14F-4D97-AF65-F5344CB8AC3E}">
        <p14:creationId xmlns:p14="http://schemas.microsoft.com/office/powerpoint/2010/main" val="16461522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0_1_">
    <p:bg>
      <p:bgPr>
        <a:solidFill>
          <a:schemeClr val="bg1">
            <a:alpha val="0"/>
          </a:schemeClr>
        </a:solidFill>
        <a:effectLst/>
      </p:bgPr>
    </p:bg>
    <p:spTree>
      <p:nvGrpSpPr>
        <p:cNvPr id="1" name=""/>
        <p:cNvGrpSpPr/>
        <p:nvPr/>
      </p:nvGrpSpPr>
      <p:grpSpPr>
        <a:xfrm>
          <a:off x="0" y="0"/>
          <a:ext cx="0" cy="0"/>
          <a:chOff x="0" y="0"/>
          <a:chExt cx="0" cy="0"/>
        </a:xfrm>
      </p:grpSpPr>
      <p:sp>
        <p:nvSpPr>
          <p:cNvPr id="307" name="Text Placeholder 306"/>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310" name="Text Placeholder 309"/>
          <p:cNvSpPr>
            <a:spLocks noGrp="1"/>
          </p:cNvSpPr>
          <p:nvPr>
            <p:ph type="body" idx="10"/>
          </p:nvPr>
        </p:nvSpPr>
        <p:spPr>
          <a:xfrm>
            <a:off x="405765" y="2764790"/>
            <a:ext cx="9283700" cy="2014220"/>
          </a:xfrm>
          <a:prstGeom prst="rect">
            <a:avLst/>
          </a:prstGeom>
          <a:solidFill>
            <a:srgbClr val="D7D7D7"/>
          </a:solidFill>
          <a:ln w="0" cmpd="sng">
            <a:noFill/>
            <a:prstDash val="solid"/>
          </a:ln>
        </p:spPr>
        <p:txBody>
          <a:bodyPr vert="horz" lIns="0" tIns="712470" rIns="0" bIns="0" anchor="t"/>
          <a:lstStyle/>
          <a:p>
            <a:pPr marL="182880" marR="0" indent="0" algn="l">
              <a:lnSpc>
                <a:spcPts val="5200"/>
              </a:lnSpc>
              <a:spcAft>
                <a:spcPts val="4985"/>
              </a:spcAft>
            </a:pPr>
            <a:r>
              <a:rPr lang="en-US" sz="4600" b="1" spc="-35">
                <a:solidFill>
                  <a:srgbClr val="00337E"/>
                </a:solidFill>
                <a:latin typeface="Times New Roman" panose="02020603050405020304" pitchFamily="1"/>
              </a:rPr>
              <a:t>Things To Consider </a:t>
            </a:r>
          </a:p>
        </p:txBody>
      </p:sp>
      <p:sp>
        <p:nvSpPr>
          <p:cNvPr id="311" name="Text Placeholder 310"/>
          <p:cNvSpPr>
            <a:spLocks noGrp="1"/>
          </p:cNvSpPr>
          <p:nvPr>
            <p:ph type="body" idx="10"/>
          </p:nvPr>
        </p:nvSpPr>
        <p:spPr>
          <a:xfrm>
            <a:off x="9462135" y="7271385"/>
            <a:ext cx="279400" cy="170815"/>
          </a:xfrm>
          <a:prstGeom prst="rect">
            <a:avLst/>
          </a:prstGeom>
          <a:noFill/>
          <a:ln w="0" cmpd="sng">
            <a:noFill/>
            <a:prstDash val="solid"/>
          </a:ln>
        </p:spPr>
        <p:txBody>
          <a:bodyPr vert="horz" lIns="0" tIns="1270" rIns="0" bIns="0" anchor="t"/>
          <a:lstStyle/>
          <a:p>
            <a:pPr marL="0" marR="0" indent="0" algn="l">
              <a:lnSpc>
                <a:spcPts val="1300"/>
              </a:lnSpc>
              <a:spcAft>
                <a:spcPts val="15"/>
              </a:spcAft>
            </a:pPr>
            <a:r>
              <a:rPr lang="en-US" sz="1100" spc="140">
                <a:solidFill>
                  <a:srgbClr val="929497"/>
                </a:solidFill>
                <a:latin typeface="Arial" panose="02020603050405020304" pitchFamily="2"/>
              </a:rPr>
              <a:t>20 </a:t>
            </a:r>
          </a:p>
        </p:txBody>
      </p:sp>
    </p:spTree>
    <p:extLst>
      <p:ext uri="{BB962C8B-B14F-4D97-AF65-F5344CB8AC3E}">
        <p14:creationId xmlns:p14="http://schemas.microsoft.com/office/powerpoint/2010/main" val="1261864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11_1_">
    <p:bg>
      <p:bgPr>
        <a:solidFill>
          <a:schemeClr val="bg1">
            <a:alpha val="0"/>
          </a:schemeClr>
        </a:solidFill>
        <a:effectLst/>
      </p:bgPr>
    </p:bg>
    <p:spTree>
      <p:nvGrpSpPr>
        <p:cNvPr id="1" name=""/>
        <p:cNvGrpSpPr/>
        <p:nvPr/>
      </p:nvGrpSpPr>
      <p:grpSpPr>
        <a:xfrm>
          <a:off x="0" y="0"/>
          <a:ext cx="0" cy="0"/>
          <a:chOff x="0" y="0"/>
          <a:chExt cx="0" cy="0"/>
        </a:xfrm>
      </p:grpSpPr>
      <p:sp>
        <p:nvSpPr>
          <p:cNvPr id="314" name="Text Placeholder 313"/>
          <p:cNvSpPr>
            <a:spLocks noGrp="1"/>
          </p:cNvSpPr>
          <p:nvPr>
            <p:ph type="body" idx="10"/>
          </p:nvPr>
        </p:nvSpPr>
        <p:spPr>
          <a:xfrm>
            <a:off x="38417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319" name="Text Placeholder 318"/>
          <p:cNvSpPr>
            <a:spLocks noGrp="1"/>
          </p:cNvSpPr>
          <p:nvPr>
            <p:ph type="body" idx="10"/>
          </p:nvPr>
        </p:nvSpPr>
        <p:spPr>
          <a:xfrm>
            <a:off x="384175" y="1555750"/>
            <a:ext cx="9283700" cy="890905"/>
          </a:xfrm>
          <a:prstGeom prst="rect">
            <a:avLst/>
          </a:prstGeom>
          <a:noFill/>
          <a:ln w="0" cmpd="sng">
            <a:noFill/>
            <a:prstDash val="solid"/>
          </a:ln>
        </p:spPr>
        <p:txBody>
          <a:bodyPr vert="horz" lIns="0" tIns="0" rIns="0" bIns="0" anchor="t"/>
          <a:lstStyle/>
          <a:p>
            <a:pPr marL="182880" marR="0" indent="0" algn="l">
              <a:lnSpc>
                <a:spcPts val="2700"/>
              </a:lnSpc>
              <a:spcAft>
                <a:spcPts val="4255"/>
              </a:spcAft>
            </a:pPr>
            <a:r>
              <a:rPr lang="en-US" sz="2400" b="1" spc="-5">
                <a:solidFill>
                  <a:srgbClr val="00337E"/>
                </a:solidFill>
                <a:latin typeface="Arial" panose="02020603050405020304" pitchFamily="2"/>
              </a:rPr>
              <a:t>3 Important Factors in Planning Your Retirement Include: </a:t>
            </a:r>
          </a:p>
        </p:txBody>
      </p:sp>
      <p:sp>
        <p:nvSpPr>
          <p:cNvPr id="320" name="Text Placeholder 319"/>
          <p:cNvSpPr>
            <a:spLocks noGrp="1"/>
          </p:cNvSpPr>
          <p:nvPr>
            <p:ph type="body" idx="10"/>
          </p:nvPr>
        </p:nvSpPr>
        <p:spPr>
          <a:xfrm>
            <a:off x="384175" y="2446655"/>
            <a:ext cx="9283700" cy="4824730"/>
          </a:xfrm>
          <a:prstGeom prst="rect">
            <a:avLst/>
          </a:prstGeom>
          <a:noFill/>
          <a:ln w="0" cmpd="sng">
            <a:noFill/>
            <a:prstDash val="solid"/>
          </a:ln>
        </p:spPr>
        <p:txBody>
          <a:bodyPr vert="horz" lIns="0" tIns="333375" rIns="0" bIns="0" anchor="t"/>
          <a:lstStyle/>
          <a:p>
            <a:pPr marL="1051560" marR="0" indent="320040" algn="l">
              <a:lnSpc>
                <a:spcPts val="4000"/>
              </a:lnSpc>
              <a:spcAft>
                <a:spcPts val="0"/>
              </a:spcAft>
              <a:buFont typeface="Arial"/>
              <a:buChar char="·"/>
            </a:pPr>
            <a:r>
              <a:rPr lang="en-US" sz="3200" b="1" spc="-20">
                <a:solidFill>
                  <a:srgbClr val="585858"/>
                </a:solidFill>
                <a:latin typeface="Arial" panose="02020603050405020304" pitchFamily="2"/>
              </a:rPr>
              <a:t>Time Horizon </a:t>
            </a:r>
          </a:p>
          <a:p>
            <a:pPr marL="1051560" marR="0" indent="320040" algn="l">
              <a:lnSpc>
                <a:spcPts val="4000"/>
              </a:lnSpc>
              <a:spcBef>
                <a:spcPts val="3715"/>
              </a:spcBef>
              <a:spcAft>
                <a:spcPts val="0"/>
              </a:spcAft>
              <a:buFont typeface="Arial"/>
              <a:buChar char="·"/>
            </a:pPr>
            <a:r>
              <a:rPr lang="en-US" sz="3200" b="1" spc="-10">
                <a:solidFill>
                  <a:srgbClr val="585858"/>
                </a:solidFill>
                <a:latin typeface="Arial" panose="02020603050405020304" pitchFamily="2"/>
              </a:rPr>
              <a:t>Amount Deferred </a:t>
            </a:r>
          </a:p>
          <a:p>
            <a:pPr marL="1051560" marR="0" indent="320040" algn="l">
              <a:lnSpc>
                <a:spcPts val="4000"/>
              </a:lnSpc>
              <a:spcBef>
                <a:spcPts val="3715"/>
              </a:spcBef>
              <a:spcAft>
                <a:spcPts val="16025"/>
              </a:spcAft>
              <a:buFont typeface="Arial"/>
              <a:buChar char="·"/>
            </a:pPr>
            <a:r>
              <a:rPr lang="en-US" sz="3200" b="1" spc="-15">
                <a:solidFill>
                  <a:srgbClr val="585858"/>
                </a:solidFill>
                <a:latin typeface="Arial" panose="02020603050405020304" pitchFamily="2"/>
              </a:rPr>
              <a:t>Rate of Return </a:t>
            </a:r>
          </a:p>
        </p:txBody>
      </p:sp>
      <p:sp>
        <p:nvSpPr>
          <p:cNvPr id="321" name="Text Placeholder 320"/>
          <p:cNvSpPr>
            <a:spLocks noGrp="1"/>
          </p:cNvSpPr>
          <p:nvPr>
            <p:ph type="body" idx="10"/>
          </p:nvPr>
        </p:nvSpPr>
        <p:spPr>
          <a:xfrm>
            <a:off x="9462135" y="7271385"/>
            <a:ext cx="25654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80">
                <a:solidFill>
                  <a:srgbClr val="929497"/>
                </a:solidFill>
                <a:latin typeface="Arial" panose="02020603050405020304" pitchFamily="2"/>
              </a:rPr>
              <a:t>21 </a:t>
            </a:r>
          </a:p>
        </p:txBody>
      </p:sp>
    </p:spTree>
    <p:extLst>
      <p:ext uri="{BB962C8B-B14F-4D97-AF65-F5344CB8AC3E}">
        <p14:creationId xmlns:p14="http://schemas.microsoft.com/office/powerpoint/2010/main" val="1483419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33" name="Text Placeholder 132"/>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38" name="Text Placeholder 137"/>
          <p:cNvSpPr>
            <a:spLocks noGrp="1"/>
          </p:cNvSpPr>
          <p:nvPr>
            <p:ph type="body" idx="10"/>
          </p:nvPr>
        </p:nvSpPr>
        <p:spPr>
          <a:xfrm>
            <a:off x="396875" y="1631950"/>
            <a:ext cx="9258300" cy="814705"/>
          </a:xfrm>
          <a:prstGeom prst="rect">
            <a:avLst/>
          </a:prstGeom>
          <a:noFill/>
          <a:ln w="0" cmpd="sng">
            <a:noFill/>
            <a:prstDash val="solid"/>
          </a:ln>
        </p:spPr>
        <p:txBody>
          <a:bodyPr vert="horz" lIns="0" tIns="0" rIns="0" bIns="0" anchor="t"/>
          <a:lstStyle/>
          <a:p>
            <a:pPr marL="45720" marR="0" indent="0" algn="l">
              <a:lnSpc>
                <a:spcPts val="2800"/>
              </a:lnSpc>
              <a:spcAft>
                <a:spcPts val="3590"/>
              </a:spcAft>
            </a:pPr>
            <a:r>
              <a:rPr lang="en-US" sz="2400" b="1" spc="-45">
                <a:solidFill>
                  <a:srgbClr val="00337E"/>
                </a:solidFill>
                <a:latin typeface="Arial" panose="02020603050405020304" pitchFamily="2"/>
              </a:rPr>
              <a:t>The benefits of tax-deferred savings in a pre-</a:t>
            </a:r>
            <a:r>
              <a:rPr lang="en-US" sz="2350" b="1" spc="-15">
                <a:solidFill>
                  <a:srgbClr val="00337E"/>
                </a:solidFill>
                <a:latin typeface="Arial" panose="02020603050405020304" pitchFamily="2"/>
              </a:rPr>
              <a:t>tax 401(k) are... </a:t>
            </a:r>
          </a:p>
        </p:txBody>
      </p:sp>
      <p:sp>
        <p:nvSpPr>
          <p:cNvPr id="139" name="Text Placeholder 138"/>
          <p:cNvSpPr>
            <a:spLocks noGrp="1"/>
          </p:cNvSpPr>
          <p:nvPr>
            <p:ph type="body" idx="10"/>
          </p:nvPr>
        </p:nvSpPr>
        <p:spPr>
          <a:xfrm>
            <a:off x="396875" y="2446655"/>
            <a:ext cx="9258300" cy="4824730"/>
          </a:xfrm>
          <a:prstGeom prst="rect">
            <a:avLst/>
          </a:prstGeom>
          <a:noFill/>
          <a:ln w="0" cmpd="sng">
            <a:noFill/>
            <a:prstDash val="solid"/>
          </a:ln>
        </p:spPr>
        <p:txBody>
          <a:bodyPr vert="horz" lIns="0" tIns="348615" rIns="0" bIns="0" anchor="t"/>
          <a:lstStyle/>
          <a:p>
            <a:pPr marL="1051560" marR="0" indent="320040" algn="just">
              <a:lnSpc>
                <a:spcPts val="2900"/>
              </a:lnSpc>
              <a:spcAft>
                <a:spcPts val="0"/>
              </a:spcAft>
              <a:buFont typeface="Arial"/>
              <a:buChar char="·"/>
            </a:pPr>
            <a:r>
              <a:rPr lang="en-US" sz="2400" b="1" spc="0">
                <a:solidFill>
                  <a:srgbClr val="585858"/>
                </a:solidFill>
                <a:latin typeface="Arial" panose="02020603050405020304" pitchFamily="2"/>
              </a:rPr>
              <a:t>Contributions, interest, dividends and gains </a:t>
            </a:r>
          </a:p>
          <a:p>
            <a:pPr marL="1371600" marR="0" indent="0" algn="just">
              <a:lnSpc>
                <a:spcPts val="2900"/>
              </a:lnSpc>
              <a:spcBef>
                <a:spcPts val="0"/>
              </a:spcBef>
              <a:spcAft>
                <a:spcPts val="0"/>
              </a:spcAft>
            </a:pPr>
            <a:r>
              <a:rPr lang="en-US" sz="2400" b="1" spc="0">
                <a:solidFill>
                  <a:srgbClr val="585858"/>
                </a:solidFill>
                <a:latin typeface="Arial" panose="02020603050405020304" pitchFamily="2"/>
              </a:rPr>
              <a:t>are exempt from current tax </a:t>
            </a:r>
          </a:p>
          <a:p>
            <a:pPr marL="1051560" marR="0" indent="320040" algn="just">
              <a:lnSpc>
                <a:spcPts val="2900"/>
              </a:lnSpc>
              <a:spcBef>
                <a:spcPts val="2880"/>
              </a:spcBef>
              <a:spcAft>
                <a:spcPts val="0"/>
              </a:spcAft>
              <a:buFont typeface="Arial"/>
              <a:buChar char="·"/>
            </a:pPr>
            <a:r>
              <a:rPr lang="en-US" sz="2400" b="1" spc="0">
                <a:solidFill>
                  <a:srgbClr val="585858"/>
                </a:solidFill>
                <a:latin typeface="Arial" panose="02020603050405020304" pitchFamily="2"/>
              </a:rPr>
              <a:t>Reduces current taxable income by </a:t>
            </a:r>
          </a:p>
          <a:p>
            <a:pPr marL="1371600" marR="0" indent="0" algn="just">
              <a:lnSpc>
                <a:spcPts val="2900"/>
              </a:lnSpc>
              <a:spcBef>
                <a:spcPts val="0"/>
              </a:spcBef>
              <a:spcAft>
                <a:spcPts val="0"/>
              </a:spcAft>
            </a:pPr>
            <a:r>
              <a:rPr lang="en-US" sz="2400" b="1" spc="0">
                <a:solidFill>
                  <a:srgbClr val="585858"/>
                </a:solidFill>
                <a:latin typeface="Arial" panose="02020603050405020304" pitchFamily="2"/>
              </a:rPr>
              <a:t>contribution amount </a:t>
            </a:r>
          </a:p>
          <a:p>
            <a:pPr marL="1051560" marR="0" indent="320040" algn="just">
              <a:lnSpc>
                <a:spcPts val="2900"/>
              </a:lnSpc>
              <a:spcBef>
                <a:spcPts val="2880"/>
              </a:spcBef>
              <a:spcAft>
                <a:spcPts val="0"/>
              </a:spcAft>
              <a:buFont typeface="Arial"/>
              <a:buChar char="·"/>
            </a:pPr>
            <a:r>
              <a:rPr lang="en-US" sz="2400" b="1" spc="0">
                <a:solidFill>
                  <a:srgbClr val="585858"/>
                </a:solidFill>
                <a:latin typeface="Arial" panose="02020603050405020304" pitchFamily="2"/>
              </a:rPr>
              <a:t>Pay tax only upon withdrawal - usually at </a:t>
            </a:r>
          </a:p>
          <a:p>
            <a:pPr marL="1371600" marR="0" indent="0" algn="just">
              <a:lnSpc>
                <a:spcPts val="2900"/>
              </a:lnSpc>
              <a:spcBef>
                <a:spcPts val="0"/>
              </a:spcBef>
              <a:spcAft>
                <a:spcPts val="12190"/>
              </a:spcAft>
            </a:pPr>
            <a:r>
              <a:rPr lang="en-US" sz="2400" b="1" spc="0">
                <a:solidFill>
                  <a:srgbClr val="585858"/>
                </a:solidFill>
                <a:latin typeface="Arial" panose="02020603050405020304" pitchFamily="2"/>
              </a:rPr>
              <a:t>retirement when tax bracket is lower </a:t>
            </a:r>
          </a:p>
        </p:txBody>
      </p:sp>
      <p:sp>
        <p:nvSpPr>
          <p:cNvPr id="140" name="Text Placeholder 139"/>
          <p:cNvSpPr>
            <a:spLocks noGrp="1"/>
          </p:cNvSpPr>
          <p:nvPr>
            <p:ph type="body" idx="10"/>
          </p:nvPr>
        </p:nvSpPr>
        <p:spPr>
          <a:xfrm>
            <a:off x="9474200" y="7271385"/>
            <a:ext cx="24447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25">
                <a:solidFill>
                  <a:srgbClr val="929497"/>
                </a:solidFill>
                <a:latin typeface="Arial" panose="02020603050405020304" pitchFamily="2"/>
              </a:rPr>
              <a:t>11 </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12_1_">
    <p:bg>
      <p:bgPr>
        <a:solidFill>
          <a:schemeClr val="bg1">
            <a:alpha val="0"/>
          </a:schemeClr>
        </a:solidFill>
        <a:effectLst/>
      </p:bgPr>
    </p:bg>
    <p:spTree>
      <p:nvGrpSpPr>
        <p:cNvPr id="1" name=""/>
        <p:cNvGrpSpPr/>
        <p:nvPr/>
      </p:nvGrpSpPr>
      <p:grpSpPr>
        <a:xfrm>
          <a:off x="0" y="0"/>
          <a:ext cx="0" cy="0"/>
          <a:chOff x="0" y="0"/>
          <a:chExt cx="0" cy="0"/>
        </a:xfrm>
      </p:grpSpPr>
      <p:sp>
        <p:nvSpPr>
          <p:cNvPr id="340" name="Text Placeholder 339"/>
          <p:cNvSpPr>
            <a:spLocks noGrp="1"/>
          </p:cNvSpPr>
          <p:nvPr>
            <p:ph type="body" idx="10"/>
          </p:nvPr>
        </p:nvSpPr>
        <p:spPr>
          <a:xfrm>
            <a:off x="39052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345" name="Text Placeholder 344"/>
          <p:cNvSpPr>
            <a:spLocks noGrp="1"/>
          </p:cNvSpPr>
          <p:nvPr>
            <p:ph type="body" idx="10"/>
          </p:nvPr>
        </p:nvSpPr>
        <p:spPr>
          <a:xfrm>
            <a:off x="390525" y="1327785"/>
            <a:ext cx="9283700" cy="2546350"/>
          </a:xfrm>
          <a:prstGeom prst="rect">
            <a:avLst/>
          </a:prstGeom>
          <a:noFill/>
          <a:ln w="0" cmpd="sng">
            <a:noFill/>
            <a:prstDash val="solid"/>
          </a:ln>
        </p:spPr>
        <p:txBody>
          <a:bodyPr vert="horz" lIns="0" tIns="154305" rIns="0" bIns="0" anchor="t"/>
          <a:lstStyle/>
          <a:p>
            <a:pPr marL="182880" marR="0" indent="274320" algn="just">
              <a:lnSpc>
                <a:spcPts val="2100"/>
              </a:lnSpc>
              <a:spcAft>
                <a:spcPts val="0"/>
              </a:spcAft>
              <a:buFont typeface="Arial"/>
              <a:buChar char="·"/>
            </a:pPr>
            <a:r>
              <a:rPr lang="en-US" sz="1950" spc="20">
                <a:solidFill>
                  <a:srgbClr val="4D4D4D"/>
                </a:solidFill>
                <a:latin typeface="Arial" panose="02020603050405020304" pitchFamily="2"/>
              </a:rPr>
              <a:t>Ron didn’t start saving in his company’s403(b) retirement plan until he was </a:t>
            </a:r>
          </a:p>
          <a:p>
            <a:pPr marL="457200" marR="0" indent="0" algn="just">
              <a:lnSpc>
                <a:spcPts val="2300"/>
              </a:lnSpc>
              <a:spcBef>
                <a:spcPts val="115"/>
              </a:spcBef>
              <a:spcAft>
                <a:spcPts val="0"/>
              </a:spcAft>
            </a:pPr>
            <a:r>
              <a:rPr lang="en-US" sz="2000" spc="0">
                <a:solidFill>
                  <a:srgbClr val="4D4D4D"/>
                </a:solidFill>
                <a:latin typeface="Arial" panose="02020603050405020304" pitchFamily="2"/>
              </a:rPr>
              <a:t>45 years old. He contributed $300 a month to the plan for 20 years, for a </a:t>
            </a:r>
          </a:p>
          <a:p>
            <a:pPr marL="457200" marR="0" indent="0" algn="just">
              <a:lnSpc>
                <a:spcPts val="2300"/>
              </a:lnSpc>
              <a:spcBef>
                <a:spcPts val="115"/>
              </a:spcBef>
              <a:spcAft>
                <a:spcPts val="0"/>
              </a:spcAft>
            </a:pPr>
            <a:r>
              <a:rPr lang="en-US" sz="2000" spc="-10">
                <a:solidFill>
                  <a:srgbClr val="4D4D4D"/>
                </a:solidFill>
                <a:latin typeface="Arial" panose="02020603050405020304" pitchFamily="2"/>
              </a:rPr>
              <a:t>total of $72,000. </a:t>
            </a:r>
          </a:p>
          <a:p>
            <a:pPr marL="182880" marR="0" indent="274320" algn="just">
              <a:lnSpc>
                <a:spcPts val="2100"/>
              </a:lnSpc>
              <a:spcBef>
                <a:spcPts val="3645"/>
              </a:spcBef>
              <a:spcAft>
                <a:spcPts val="0"/>
              </a:spcAft>
              <a:buFont typeface="Arial"/>
              <a:buChar char="·"/>
            </a:pPr>
            <a:r>
              <a:rPr lang="en-US" sz="1950" spc="20">
                <a:solidFill>
                  <a:srgbClr val="4D4D4D"/>
                </a:solidFill>
                <a:latin typeface="Arial" panose="02020603050405020304" pitchFamily="2"/>
              </a:rPr>
              <a:t>Marie took advantage of her company’s403(b) retirement plan at age 25. </a:t>
            </a:r>
          </a:p>
          <a:p>
            <a:pPr marL="457200" marR="0" indent="0" algn="just">
              <a:lnSpc>
                <a:spcPts val="2300"/>
              </a:lnSpc>
              <a:spcBef>
                <a:spcPts val="115"/>
              </a:spcBef>
              <a:spcAft>
                <a:spcPts val="3710"/>
              </a:spcAft>
            </a:pPr>
            <a:r>
              <a:rPr lang="en-US" sz="2000" spc="-5">
                <a:solidFill>
                  <a:srgbClr val="4D4D4D"/>
                </a:solidFill>
                <a:latin typeface="Arial" panose="02020603050405020304" pitchFamily="2"/>
              </a:rPr>
              <a:t>She contributed only $100 a month for 40 years, for a total of $48,000. </a:t>
            </a:r>
          </a:p>
        </p:txBody>
      </p:sp>
      <p:sp>
        <p:nvSpPr>
          <p:cNvPr id="346" name="Text Placeholder 345"/>
          <p:cNvSpPr>
            <a:spLocks noGrp="1"/>
          </p:cNvSpPr>
          <p:nvPr>
            <p:ph type="body" idx="10"/>
          </p:nvPr>
        </p:nvSpPr>
        <p:spPr>
          <a:xfrm>
            <a:off x="539750" y="4274820"/>
            <a:ext cx="4815840" cy="659130"/>
          </a:xfrm>
          <a:prstGeom prst="rect">
            <a:avLst/>
          </a:prstGeom>
          <a:noFill/>
          <a:ln w="0" cmpd="sng">
            <a:noFill/>
            <a:prstDash val="solid"/>
          </a:ln>
        </p:spPr>
        <p:txBody>
          <a:bodyPr vert="horz" lIns="0" tIns="1905" rIns="0" bIns="0" anchor="t"/>
          <a:lstStyle/>
          <a:p>
            <a:pPr marL="0" marR="0" indent="0" algn="l">
              <a:lnSpc>
                <a:spcPts val="2300"/>
              </a:lnSpc>
              <a:spcAft>
                <a:spcPts val="0"/>
              </a:spcAft>
            </a:pPr>
            <a:r>
              <a:rPr lang="en-US" sz="2000" b="1" spc="-40">
                <a:solidFill>
                  <a:srgbClr val="A22538"/>
                </a:solidFill>
                <a:latin typeface="Arial" panose="02020603050405020304" pitchFamily="2"/>
              </a:rPr>
              <a:t>Both Ron and Marie retired at age </a:t>
            </a:r>
            <a:r>
              <a:rPr lang="en-US" sz="2000" b="1" spc="5">
                <a:solidFill>
                  <a:srgbClr val="A22538"/>
                </a:solidFill>
                <a:latin typeface="Arial" panose="02020603050405020304" pitchFamily="2"/>
              </a:rPr>
              <a:t>65.... </a:t>
            </a:r>
          </a:p>
          <a:p>
            <a:pPr marL="0" marR="0" indent="0" algn="l">
              <a:lnSpc>
                <a:spcPts val="2200"/>
              </a:lnSpc>
              <a:spcBef>
                <a:spcPts val="585"/>
              </a:spcBef>
              <a:spcAft>
                <a:spcPts val="0"/>
              </a:spcAft>
            </a:pPr>
            <a:r>
              <a:rPr lang="en-US" sz="2000" b="1" spc="-20">
                <a:solidFill>
                  <a:srgbClr val="A22538"/>
                </a:solidFill>
                <a:latin typeface="Arial" panose="02020603050405020304" pitchFamily="2"/>
              </a:rPr>
              <a:t>Who do you suppose had more money? </a:t>
            </a:r>
          </a:p>
        </p:txBody>
      </p:sp>
      <p:sp>
        <p:nvSpPr>
          <p:cNvPr id="347" name="Text Placeholder 346"/>
          <p:cNvSpPr>
            <a:spLocks noGrp="1"/>
          </p:cNvSpPr>
          <p:nvPr>
            <p:ph type="body" idx="10"/>
          </p:nvPr>
        </p:nvSpPr>
        <p:spPr>
          <a:xfrm>
            <a:off x="511810" y="6694805"/>
            <a:ext cx="4410710" cy="762000"/>
          </a:xfrm>
          <a:prstGeom prst="rect">
            <a:avLst/>
          </a:prstGeom>
          <a:noFill/>
          <a:ln w="0" cmpd="sng">
            <a:noFill/>
            <a:prstDash val="solid"/>
          </a:ln>
        </p:spPr>
        <p:txBody>
          <a:bodyPr vert="horz" lIns="0" tIns="0" rIns="0" bIns="0" anchor="t"/>
          <a:lstStyle/>
          <a:p>
            <a:pPr marL="0" marR="0" indent="0" algn="just">
              <a:lnSpc>
                <a:spcPts val="1200"/>
              </a:lnSpc>
              <a:spcAft>
                <a:spcPts val="0"/>
              </a:spcAft>
            </a:pPr>
            <a:r>
              <a:rPr lang="en-US" sz="1000" spc="0">
                <a:solidFill>
                  <a:srgbClr val="585858"/>
                </a:solidFill>
                <a:latin typeface="Arial" panose="02020603050405020304" pitchFamily="2"/>
              </a:rPr>
              <a:t>Assumes 8% annual rate of return, compounded annually. This rate is for illustrative purposes only and is not indicative of the performance for any particular investment. Actual rates and principal value will fluctuate. This does not assume taxes or possible penalties that would be applicable to the tax-deferred investment upon withdrawal. </a:t>
            </a:r>
          </a:p>
        </p:txBody>
      </p:sp>
      <p:sp>
        <p:nvSpPr>
          <p:cNvPr id="351" name="Text Placeholder 350"/>
          <p:cNvSpPr>
            <a:spLocks noGrp="1"/>
          </p:cNvSpPr>
          <p:nvPr>
            <p:ph type="body" idx="10"/>
          </p:nvPr>
        </p:nvSpPr>
        <p:spPr>
          <a:xfrm>
            <a:off x="5474335" y="7271385"/>
            <a:ext cx="4267200" cy="196215"/>
          </a:xfrm>
          <a:prstGeom prst="rect">
            <a:avLst/>
          </a:prstGeom>
          <a:noFill/>
          <a:ln w="0" cmpd="sng">
            <a:noFill/>
            <a:prstDash val="solid"/>
          </a:ln>
        </p:spPr>
        <p:txBody>
          <a:bodyPr vert="horz" lIns="0" tIns="1270" rIns="0" bIns="0" anchor="t"/>
          <a:lstStyle/>
          <a:p>
            <a:pPr marL="0" marR="0" indent="0" algn="r">
              <a:lnSpc>
                <a:spcPts val="1300"/>
              </a:lnSpc>
              <a:spcAft>
                <a:spcPts val="230"/>
              </a:spcAft>
            </a:pPr>
            <a:r>
              <a:rPr lang="en-US" sz="1100" spc="200">
                <a:solidFill>
                  <a:srgbClr val="929497"/>
                </a:solidFill>
                <a:latin typeface="Arial" panose="02020603050405020304" pitchFamily="2"/>
              </a:rPr>
              <a:t>23 </a:t>
            </a:r>
          </a:p>
        </p:txBody>
      </p:sp>
    </p:spTree>
    <p:extLst>
      <p:ext uri="{BB962C8B-B14F-4D97-AF65-F5344CB8AC3E}">
        <p14:creationId xmlns:p14="http://schemas.microsoft.com/office/powerpoint/2010/main" val="25661892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3_1_">
    <p:bg>
      <p:bgPr>
        <a:solidFill>
          <a:schemeClr val="bg1">
            <a:alpha val="0"/>
          </a:schemeClr>
        </a:solidFill>
        <a:effectLst/>
      </p:bgPr>
    </p:bg>
    <p:spTree>
      <p:nvGrpSpPr>
        <p:cNvPr id="1" name=""/>
        <p:cNvGrpSpPr/>
        <p:nvPr/>
      </p:nvGrpSpPr>
      <p:grpSpPr>
        <a:xfrm>
          <a:off x="0" y="0"/>
          <a:ext cx="0" cy="0"/>
          <a:chOff x="0" y="0"/>
          <a:chExt cx="0" cy="0"/>
        </a:xfrm>
      </p:grpSpPr>
      <p:sp>
        <p:nvSpPr>
          <p:cNvPr id="354" name="Text Placeholder 353"/>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359" name="Text Placeholder 358"/>
          <p:cNvSpPr>
            <a:spLocks noGrp="1"/>
          </p:cNvSpPr>
          <p:nvPr>
            <p:ph type="body" idx="10"/>
          </p:nvPr>
        </p:nvSpPr>
        <p:spPr>
          <a:xfrm>
            <a:off x="113030" y="1415415"/>
            <a:ext cx="9624060" cy="607695"/>
          </a:xfrm>
          <a:prstGeom prst="rect">
            <a:avLst/>
          </a:prstGeom>
          <a:noFill/>
          <a:ln w="0" cmpd="sng">
            <a:noFill/>
            <a:prstDash val="solid"/>
          </a:ln>
        </p:spPr>
        <p:txBody>
          <a:bodyPr vert="horz" lIns="0" tIns="2540" rIns="0" bIns="0" anchor="t">
            <a:normAutofit fontScale="95000"/>
          </a:bodyPr>
          <a:lstStyle/>
          <a:p>
            <a:pPr marL="457200" marR="0" indent="0" algn="l">
              <a:lnSpc>
                <a:spcPts val="2800"/>
              </a:lnSpc>
              <a:spcAft>
                <a:spcPts val="1990"/>
              </a:spcAft>
            </a:pPr>
            <a:r>
              <a:rPr lang="en-US" sz="2400" b="1" spc="45">
                <a:solidFill>
                  <a:srgbClr val="00337E"/>
                </a:solidFill>
                <a:latin typeface="Arial" panose="02020603050405020304" pitchFamily="2"/>
              </a:rPr>
              <a:t>The amount you contribute impacts your nest egg. </a:t>
            </a:r>
          </a:p>
        </p:txBody>
      </p:sp>
      <p:sp>
        <p:nvSpPr>
          <p:cNvPr id="360" name="Text Placeholder 359"/>
          <p:cNvSpPr>
            <a:spLocks noGrp="1"/>
          </p:cNvSpPr>
          <p:nvPr>
            <p:ph type="body" idx="10"/>
          </p:nvPr>
        </p:nvSpPr>
        <p:spPr>
          <a:xfrm>
            <a:off x="113030" y="2023110"/>
            <a:ext cx="9624060" cy="2396490"/>
          </a:xfrm>
          <a:prstGeom prst="rect">
            <a:avLst/>
          </a:prstGeom>
          <a:noFill/>
          <a:ln w="0" cmpd="sng">
            <a:noFill/>
            <a:prstDash val="solid"/>
          </a:ln>
        </p:spPr>
        <p:txBody>
          <a:bodyPr vert="horz" lIns="0" tIns="153035" rIns="0" bIns="0" anchor="t"/>
          <a:lstStyle/>
          <a:p>
            <a:pPr marL="457200" marR="0" indent="320040" algn="just">
              <a:lnSpc>
                <a:spcPts val="2500"/>
              </a:lnSpc>
              <a:spcAft>
                <a:spcPts val="0"/>
              </a:spcAft>
              <a:buFont typeface="Arial"/>
              <a:buChar char="·"/>
            </a:pPr>
            <a:r>
              <a:rPr lang="en-US" sz="2000" spc="-5">
                <a:solidFill>
                  <a:srgbClr val="585858"/>
                </a:solidFill>
                <a:latin typeface="Arial" panose="02020603050405020304" pitchFamily="2"/>
              </a:rPr>
              <a:t>John, with a salary of $25,000 per year, contributes 12% of his pay for a </a:t>
            </a:r>
          </a:p>
          <a:p>
            <a:pPr marL="777240" marR="0" indent="0" algn="just">
              <a:lnSpc>
                <a:spcPts val="2300"/>
              </a:lnSpc>
              <a:spcBef>
                <a:spcPts val="135"/>
              </a:spcBef>
              <a:spcAft>
                <a:spcPts val="0"/>
              </a:spcAft>
            </a:pPr>
            <a:r>
              <a:rPr lang="en-US" sz="2000" spc="-5">
                <a:solidFill>
                  <a:srgbClr val="585858"/>
                </a:solidFill>
                <a:latin typeface="Arial" panose="02020603050405020304" pitchFamily="2"/>
              </a:rPr>
              <a:t>total of $250/month, for 30 years. Total contributions over this 30-year period </a:t>
            </a:r>
          </a:p>
          <a:p>
            <a:pPr marL="777240" marR="0" indent="0" algn="just">
              <a:lnSpc>
                <a:spcPts val="2300"/>
              </a:lnSpc>
              <a:spcBef>
                <a:spcPts val="115"/>
              </a:spcBef>
              <a:spcAft>
                <a:spcPts val="0"/>
              </a:spcAft>
            </a:pPr>
            <a:r>
              <a:rPr lang="en-US" sz="2000" spc="-10">
                <a:solidFill>
                  <a:srgbClr val="585858"/>
                </a:solidFill>
                <a:latin typeface="Arial" panose="02020603050405020304" pitchFamily="2"/>
              </a:rPr>
              <a:t>are $90,000 </a:t>
            </a:r>
          </a:p>
          <a:p>
            <a:pPr marL="457200" marR="0" indent="320040" algn="just">
              <a:lnSpc>
                <a:spcPts val="2500"/>
              </a:lnSpc>
              <a:spcBef>
                <a:spcPts val="2315"/>
              </a:spcBef>
              <a:spcAft>
                <a:spcPts val="0"/>
              </a:spcAft>
              <a:buFont typeface="Arial"/>
              <a:buChar char="·"/>
            </a:pPr>
            <a:r>
              <a:rPr lang="en-US" sz="2000" spc="-5">
                <a:solidFill>
                  <a:srgbClr val="585858"/>
                </a:solidFill>
                <a:latin typeface="Arial" panose="02020603050405020304" pitchFamily="2"/>
              </a:rPr>
              <a:t>Sue, with a salary of $25,000 per year, contributes 6% of her pay for a total </a:t>
            </a:r>
          </a:p>
          <a:p>
            <a:pPr marL="777240" marR="0" indent="0" algn="just">
              <a:lnSpc>
                <a:spcPts val="2300"/>
              </a:lnSpc>
              <a:spcBef>
                <a:spcPts val="115"/>
              </a:spcBef>
              <a:spcAft>
                <a:spcPts val="0"/>
              </a:spcAft>
            </a:pPr>
            <a:r>
              <a:rPr lang="en-US" sz="2000" spc="-5">
                <a:solidFill>
                  <a:srgbClr val="585858"/>
                </a:solidFill>
                <a:latin typeface="Arial" panose="02020603050405020304" pitchFamily="2"/>
              </a:rPr>
              <a:t>of $125/month, for 30 years. Total contributions over this 30-year period are </a:t>
            </a:r>
          </a:p>
          <a:p>
            <a:pPr marL="777240" marR="0" indent="0" algn="just">
              <a:lnSpc>
                <a:spcPts val="2300"/>
              </a:lnSpc>
              <a:spcBef>
                <a:spcPts val="115"/>
              </a:spcBef>
              <a:spcAft>
                <a:spcPts val="735"/>
              </a:spcAft>
            </a:pPr>
            <a:r>
              <a:rPr lang="en-US" sz="2000" spc="-10">
                <a:solidFill>
                  <a:srgbClr val="585858"/>
                </a:solidFill>
                <a:latin typeface="Arial" panose="02020603050405020304" pitchFamily="2"/>
              </a:rPr>
              <a:t>$45,000 </a:t>
            </a:r>
          </a:p>
        </p:txBody>
      </p:sp>
      <p:sp>
        <p:nvSpPr>
          <p:cNvPr id="361" name="Text Placeholder 360"/>
          <p:cNvSpPr>
            <a:spLocks noGrp="1"/>
          </p:cNvSpPr>
          <p:nvPr>
            <p:ph type="body" idx="10"/>
          </p:nvPr>
        </p:nvSpPr>
        <p:spPr>
          <a:xfrm>
            <a:off x="113030" y="6802755"/>
            <a:ext cx="9624060" cy="931545"/>
          </a:xfrm>
          <a:prstGeom prst="rect">
            <a:avLst/>
          </a:prstGeom>
          <a:noFill/>
          <a:ln w="0" cmpd="sng">
            <a:noFill/>
            <a:prstDash val="solid"/>
          </a:ln>
        </p:spPr>
        <p:txBody>
          <a:bodyPr vert="horz" lIns="0" tIns="3175" rIns="0" bIns="0" anchor="t"/>
          <a:lstStyle/>
          <a:p>
            <a:pPr marL="3931920" marR="0" indent="0" algn="l">
              <a:lnSpc>
                <a:spcPts val="1800"/>
              </a:lnSpc>
              <a:spcAft>
                <a:spcPts val="0"/>
              </a:spcAft>
              <a:tabLst>
                <a:tab pos="6126480" algn="l"/>
              </a:tabLst>
            </a:pPr>
            <a:r>
              <a:rPr lang="en-US" sz="1600" b="1" spc="-5">
                <a:solidFill>
                  <a:srgbClr val="585858"/>
                </a:solidFill>
                <a:latin typeface="Arial Narrow" panose="02020603050405020304" pitchFamily="2"/>
              </a:rPr>
              <a:t>John Sue </a:t>
            </a:r>
          </a:p>
          <a:p>
            <a:pPr marL="0" marR="0" indent="0" algn="l">
              <a:lnSpc>
                <a:spcPts val="1200"/>
              </a:lnSpc>
              <a:spcBef>
                <a:spcPts val="1800"/>
              </a:spcBef>
              <a:spcAft>
                <a:spcPts val="0"/>
              </a:spcAft>
              <a:tabLst>
                <a:tab pos="9601200" algn="r"/>
              </a:tabLst>
            </a:pPr>
            <a:r>
              <a:rPr lang="en-US" sz="1000" spc="0">
                <a:solidFill>
                  <a:srgbClr val="585858"/>
                </a:solidFill>
                <a:latin typeface="Arial" panose="02020603050405020304" pitchFamily="2"/>
              </a:rPr>
              <a:t>Assumes an 8% annualized rate of return over life of plan. This rate is for illustrative purposes only and is not indicative of the performance for any </a:t>
            </a:r>
            <a:r>
              <a:rPr lang="en-US" sz="1100" spc="0">
                <a:solidFill>
                  <a:srgbClr val="929497"/>
                </a:solidFill>
                <a:latin typeface="Arial" panose="02020603050405020304" pitchFamily="2"/>
              </a:rPr>
              <a:t>24 </a:t>
            </a:r>
          </a:p>
          <a:p>
            <a:pPr marL="0" marR="1005840" indent="0" algn="l">
              <a:lnSpc>
                <a:spcPts val="1200"/>
              </a:lnSpc>
              <a:spcBef>
                <a:spcPts val="0"/>
              </a:spcBef>
              <a:spcAft>
                <a:spcPts val="35"/>
              </a:spcAft>
            </a:pPr>
            <a:r>
              <a:rPr lang="en-US" sz="1000" spc="0">
                <a:solidFill>
                  <a:srgbClr val="585858"/>
                </a:solidFill>
                <a:latin typeface="Arial" panose="02020603050405020304" pitchFamily="2"/>
              </a:rPr>
              <a:t>particular investment. Actual rates and principal value will fluctuate. This does not assume taxes or possible penalties that would be applicable to the investment upon withdrawal. </a:t>
            </a:r>
          </a:p>
        </p:txBody>
      </p:sp>
      <p:sp>
        <p:nvSpPr>
          <p:cNvPr id="367" name="Text Placeholder 366"/>
          <p:cNvSpPr>
            <a:spLocks noGrp="1"/>
          </p:cNvSpPr>
          <p:nvPr>
            <p:ph type="body" idx="10"/>
          </p:nvPr>
        </p:nvSpPr>
        <p:spPr>
          <a:xfrm>
            <a:off x="2407920" y="4690745"/>
            <a:ext cx="600710" cy="170815"/>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65">
                <a:solidFill>
                  <a:srgbClr val="585858"/>
                </a:solidFill>
                <a:latin typeface="Arial Narrow" panose="02020603050405020304" pitchFamily="2"/>
              </a:rPr>
              <a:t>$350,000 </a:t>
            </a:r>
          </a:p>
        </p:txBody>
      </p:sp>
      <p:sp>
        <p:nvSpPr>
          <p:cNvPr id="368" name="Text Placeholder 367"/>
          <p:cNvSpPr>
            <a:spLocks noGrp="1"/>
          </p:cNvSpPr>
          <p:nvPr>
            <p:ph type="body" idx="10"/>
          </p:nvPr>
        </p:nvSpPr>
        <p:spPr>
          <a:xfrm>
            <a:off x="2407920" y="4961890"/>
            <a:ext cx="600710" cy="170815"/>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65">
                <a:solidFill>
                  <a:srgbClr val="585858"/>
                </a:solidFill>
                <a:latin typeface="Arial Narrow" panose="02020603050405020304" pitchFamily="2"/>
              </a:rPr>
              <a:t>$300,000 </a:t>
            </a:r>
          </a:p>
        </p:txBody>
      </p:sp>
      <p:sp>
        <p:nvSpPr>
          <p:cNvPr id="369" name="Text Placeholder 368"/>
          <p:cNvSpPr>
            <a:spLocks noGrp="1"/>
          </p:cNvSpPr>
          <p:nvPr>
            <p:ph type="body" idx="10"/>
          </p:nvPr>
        </p:nvSpPr>
        <p:spPr>
          <a:xfrm>
            <a:off x="2407920" y="5233670"/>
            <a:ext cx="600710" cy="170180"/>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65">
                <a:solidFill>
                  <a:srgbClr val="585858"/>
                </a:solidFill>
                <a:latin typeface="Arial Narrow" panose="02020603050405020304" pitchFamily="2"/>
              </a:rPr>
              <a:t>$250,000 </a:t>
            </a:r>
          </a:p>
        </p:txBody>
      </p:sp>
      <p:sp>
        <p:nvSpPr>
          <p:cNvPr id="370" name="Text Placeholder 369"/>
          <p:cNvSpPr>
            <a:spLocks noGrp="1"/>
          </p:cNvSpPr>
          <p:nvPr>
            <p:ph type="body" idx="10"/>
          </p:nvPr>
        </p:nvSpPr>
        <p:spPr>
          <a:xfrm>
            <a:off x="2407920" y="5507990"/>
            <a:ext cx="600710" cy="170180"/>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65">
                <a:solidFill>
                  <a:srgbClr val="585858"/>
                </a:solidFill>
                <a:latin typeface="Arial Narrow" panose="02020603050405020304" pitchFamily="2"/>
              </a:rPr>
              <a:t>$200,000 </a:t>
            </a:r>
          </a:p>
        </p:txBody>
      </p:sp>
      <p:sp>
        <p:nvSpPr>
          <p:cNvPr id="371" name="Text Placeholder 370"/>
          <p:cNvSpPr>
            <a:spLocks noGrp="1"/>
          </p:cNvSpPr>
          <p:nvPr>
            <p:ph type="body" idx="10"/>
          </p:nvPr>
        </p:nvSpPr>
        <p:spPr>
          <a:xfrm>
            <a:off x="2407920" y="5779135"/>
            <a:ext cx="600710" cy="170815"/>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65">
                <a:solidFill>
                  <a:srgbClr val="585858"/>
                </a:solidFill>
                <a:latin typeface="Arial Narrow" panose="02020603050405020304" pitchFamily="2"/>
              </a:rPr>
              <a:t>$150,000 </a:t>
            </a:r>
          </a:p>
        </p:txBody>
      </p:sp>
      <p:sp>
        <p:nvSpPr>
          <p:cNvPr id="372" name="Text Placeholder 371"/>
          <p:cNvSpPr>
            <a:spLocks noGrp="1"/>
          </p:cNvSpPr>
          <p:nvPr>
            <p:ph type="body" idx="10"/>
          </p:nvPr>
        </p:nvSpPr>
        <p:spPr>
          <a:xfrm>
            <a:off x="2407920" y="6050280"/>
            <a:ext cx="600710" cy="170815"/>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65">
                <a:solidFill>
                  <a:srgbClr val="585858"/>
                </a:solidFill>
                <a:latin typeface="Arial Narrow" panose="02020603050405020304" pitchFamily="2"/>
              </a:rPr>
              <a:t>$100,000 </a:t>
            </a:r>
          </a:p>
        </p:txBody>
      </p:sp>
      <p:sp>
        <p:nvSpPr>
          <p:cNvPr id="373" name="Text Placeholder 372"/>
          <p:cNvSpPr>
            <a:spLocks noGrp="1"/>
          </p:cNvSpPr>
          <p:nvPr>
            <p:ph type="body" idx="10"/>
          </p:nvPr>
        </p:nvSpPr>
        <p:spPr>
          <a:xfrm>
            <a:off x="2490470" y="6321425"/>
            <a:ext cx="520700" cy="170815"/>
          </a:xfrm>
          <a:prstGeom prst="rect">
            <a:avLst/>
          </a:prstGeom>
          <a:noFill/>
          <a:ln w="0" cmpd="sng">
            <a:noFill/>
            <a:prstDash val="solid"/>
          </a:ln>
        </p:spPr>
        <p:txBody>
          <a:bodyPr vert="horz" lIns="0" tIns="0" rIns="0" bIns="0" anchor="t"/>
          <a:lstStyle/>
          <a:p>
            <a:pPr marL="0" marR="0" indent="0" algn="l">
              <a:lnSpc>
                <a:spcPts val="1300"/>
              </a:lnSpc>
              <a:spcAft>
                <a:spcPts val="5"/>
              </a:spcAft>
            </a:pPr>
            <a:r>
              <a:rPr lang="en-US" sz="1400" spc="-75">
                <a:solidFill>
                  <a:srgbClr val="585858"/>
                </a:solidFill>
                <a:latin typeface="Arial Narrow" panose="02020603050405020304" pitchFamily="2"/>
              </a:rPr>
              <a:t>$50,000 </a:t>
            </a:r>
          </a:p>
        </p:txBody>
      </p:sp>
      <p:sp>
        <p:nvSpPr>
          <p:cNvPr id="374" name="Text Placeholder 373"/>
          <p:cNvSpPr>
            <a:spLocks noGrp="1"/>
          </p:cNvSpPr>
          <p:nvPr>
            <p:ph type="body" idx="10"/>
          </p:nvPr>
        </p:nvSpPr>
        <p:spPr>
          <a:xfrm>
            <a:off x="2793365" y="6595745"/>
            <a:ext cx="280670" cy="161925"/>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125">
                <a:solidFill>
                  <a:srgbClr val="585858"/>
                </a:solidFill>
                <a:latin typeface="Arial Narrow" panose="02020603050405020304" pitchFamily="2"/>
              </a:rPr>
              <a:t>$0 </a:t>
            </a:r>
          </a:p>
        </p:txBody>
      </p:sp>
      <p:sp>
        <p:nvSpPr>
          <p:cNvPr id="375" name="Text Placeholder 374"/>
          <p:cNvSpPr>
            <a:spLocks noGrp="1"/>
          </p:cNvSpPr>
          <p:nvPr>
            <p:ph type="body" idx="10"/>
          </p:nvPr>
        </p:nvSpPr>
        <p:spPr>
          <a:xfrm>
            <a:off x="6135370" y="5474335"/>
            <a:ext cx="570230" cy="170815"/>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95">
                <a:solidFill>
                  <a:srgbClr val="585858"/>
                </a:solidFill>
                <a:latin typeface="Arial Narrow" panose="02020603050405020304" pitchFamily="2"/>
              </a:rPr>
              <a:t>$177,202 </a:t>
            </a:r>
          </a:p>
        </p:txBody>
      </p:sp>
    </p:spTree>
    <p:extLst>
      <p:ext uri="{BB962C8B-B14F-4D97-AF65-F5344CB8AC3E}">
        <p14:creationId xmlns:p14="http://schemas.microsoft.com/office/powerpoint/2010/main" val="7584160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14_1_">
    <p:bg>
      <p:bgPr>
        <a:solidFill>
          <a:schemeClr val="bg1">
            <a:alpha val="0"/>
          </a:schemeClr>
        </a:solidFill>
        <a:effectLst/>
      </p:bgPr>
    </p:bg>
    <p:spTree>
      <p:nvGrpSpPr>
        <p:cNvPr id="1" name=""/>
        <p:cNvGrpSpPr/>
        <p:nvPr/>
      </p:nvGrpSpPr>
      <p:grpSpPr>
        <a:xfrm>
          <a:off x="0" y="0"/>
          <a:ext cx="0" cy="0"/>
          <a:chOff x="0" y="0"/>
          <a:chExt cx="0" cy="0"/>
        </a:xfrm>
      </p:grpSpPr>
      <p:sp>
        <p:nvSpPr>
          <p:cNvPr id="379" name="Text Placeholder 378"/>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384" name="Text Placeholder 383"/>
          <p:cNvSpPr>
            <a:spLocks noGrp="1"/>
          </p:cNvSpPr>
          <p:nvPr>
            <p:ph type="body" idx="10"/>
          </p:nvPr>
        </p:nvSpPr>
        <p:spPr>
          <a:xfrm>
            <a:off x="95250" y="1415415"/>
            <a:ext cx="9624060" cy="607695"/>
          </a:xfrm>
          <a:prstGeom prst="rect">
            <a:avLst/>
          </a:prstGeom>
          <a:noFill/>
          <a:ln w="0" cmpd="sng">
            <a:noFill/>
            <a:prstDash val="solid"/>
          </a:ln>
        </p:spPr>
        <p:txBody>
          <a:bodyPr vert="horz" lIns="0" tIns="2540" rIns="0" bIns="0" anchor="t">
            <a:normAutofit fontScale="95000"/>
          </a:bodyPr>
          <a:lstStyle/>
          <a:p>
            <a:pPr marL="457200" marR="0" indent="0" algn="l">
              <a:lnSpc>
                <a:spcPts val="2800"/>
              </a:lnSpc>
              <a:spcAft>
                <a:spcPts val="1990"/>
              </a:spcAft>
            </a:pPr>
            <a:r>
              <a:rPr lang="en-US" sz="2400" b="1" spc="50">
                <a:solidFill>
                  <a:srgbClr val="00337E"/>
                </a:solidFill>
                <a:latin typeface="Arial" panose="02020603050405020304" pitchFamily="2"/>
              </a:rPr>
              <a:t>The rate of return you earn impacts your nest egg. </a:t>
            </a:r>
          </a:p>
        </p:txBody>
      </p:sp>
      <p:sp>
        <p:nvSpPr>
          <p:cNvPr id="385" name="Text Placeholder 384"/>
          <p:cNvSpPr>
            <a:spLocks noGrp="1"/>
          </p:cNvSpPr>
          <p:nvPr>
            <p:ph type="body" idx="10"/>
          </p:nvPr>
        </p:nvSpPr>
        <p:spPr>
          <a:xfrm>
            <a:off x="95250" y="2023110"/>
            <a:ext cx="9624060" cy="1633855"/>
          </a:xfrm>
          <a:prstGeom prst="rect">
            <a:avLst/>
          </a:prstGeom>
          <a:noFill/>
          <a:ln w="0" cmpd="sng">
            <a:noFill/>
            <a:prstDash val="solid"/>
          </a:ln>
        </p:spPr>
        <p:txBody>
          <a:bodyPr vert="horz" lIns="0" tIns="168910" rIns="0" bIns="0" anchor="t">
            <a:normAutofit fontScale="85000"/>
          </a:bodyPr>
          <a:lstStyle/>
          <a:p>
            <a:pPr marL="457200" marR="0" indent="0" algn="l">
              <a:lnSpc>
                <a:spcPts val="2500"/>
              </a:lnSpc>
              <a:spcAft>
                <a:spcPts val="0"/>
              </a:spcAft>
            </a:pPr>
            <a:r>
              <a:rPr lang="en-US" sz="2400" spc="25">
                <a:solidFill>
                  <a:srgbClr val="585858"/>
                </a:solidFill>
                <a:latin typeface="Arial" panose="02020603050405020304" pitchFamily="2"/>
              </a:rPr>
              <a:t> </a:t>
            </a:r>
            <a:r>
              <a:rPr lang="en-US" sz="2000" spc="25">
                <a:solidFill>
                  <a:srgbClr val="585858"/>
                </a:solidFill>
                <a:latin typeface="Arial" panose="02020603050405020304" pitchFamily="2"/>
              </a:rPr>
              <a:t>Sam </a:t>
            </a:r>
            <a:r>
              <a:rPr lang="en-US" sz="2300" spc="25">
                <a:solidFill>
                  <a:srgbClr val="585858"/>
                </a:solidFill>
                <a:latin typeface="Arial" panose="02020603050405020304" pitchFamily="2"/>
              </a:rPr>
              <a:t>– </a:t>
            </a:r>
            <a:r>
              <a:rPr lang="en-US" sz="2000" spc="25">
                <a:solidFill>
                  <a:srgbClr val="585858"/>
                </a:solidFill>
                <a:latin typeface="Arial" panose="02020603050405020304" pitchFamily="2"/>
              </a:rPr>
              <a:t>invested $100 a month for 30 years with a 8% return </a:t>
            </a:r>
          </a:p>
          <a:p>
            <a:pPr marL="457200" marR="0" indent="0" algn="l">
              <a:lnSpc>
                <a:spcPts val="2500"/>
              </a:lnSpc>
              <a:spcBef>
                <a:spcPts val="2360"/>
              </a:spcBef>
              <a:spcAft>
                <a:spcPts val="0"/>
              </a:spcAft>
            </a:pPr>
            <a:r>
              <a:rPr lang="en-US" sz="2400" spc="25">
                <a:solidFill>
                  <a:srgbClr val="585858"/>
                </a:solidFill>
                <a:latin typeface="Arial" panose="02020603050405020304" pitchFamily="2"/>
              </a:rPr>
              <a:t> </a:t>
            </a:r>
            <a:r>
              <a:rPr lang="en-US" sz="2000" spc="25">
                <a:solidFill>
                  <a:srgbClr val="585858"/>
                </a:solidFill>
                <a:latin typeface="Arial" panose="02020603050405020304" pitchFamily="2"/>
              </a:rPr>
              <a:t>Julie </a:t>
            </a:r>
            <a:r>
              <a:rPr lang="en-US" sz="2300" spc="25">
                <a:solidFill>
                  <a:srgbClr val="585858"/>
                </a:solidFill>
                <a:latin typeface="Arial" panose="02020603050405020304" pitchFamily="2"/>
              </a:rPr>
              <a:t>– </a:t>
            </a:r>
            <a:r>
              <a:rPr lang="en-US" sz="2000" spc="25">
                <a:solidFill>
                  <a:srgbClr val="585858"/>
                </a:solidFill>
                <a:latin typeface="Arial" panose="02020603050405020304" pitchFamily="2"/>
              </a:rPr>
              <a:t>invested $100 a month for 30 years with a 5% return </a:t>
            </a:r>
          </a:p>
          <a:p>
            <a:pPr marL="0" marR="0" indent="0" algn="ctr">
              <a:lnSpc>
                <a:spcPts val="1500"/>
              </a:lnSpc>
              <a:spcBef>
                <a:spcPts val="2715"/>
              </a:spcBef>
              <a:spcAft>
                <a:spcPts val="0"/>
              </a:spcAft>
            </a:pPr>
            <a:r>
              <a:rPr lang="en-US" sz="1400" b="1" spc="-5">
                <a:solidFill>
                  <a:srgbClr val="A22538"/>
                </a:solidFill>
                <a:latin typeface="Arial" panose="02020603050405020304" pitchFamily="2"/>
              </a:rPr>
              <a:t>Total contributions = $36,000 </a:t>
            </a:r>
          </a:p>
        </p:txBody>
      </p:sp>
      <p:sp>
        <p:nvSpPr>
          <p:cNvPr id="386" name="Text Placeholder 385"/>
          <p:cNvSpPr>
            <a:spLocks noGrp="1"/>
          </p:cNvSpPr>
          <p:nvPr>
            <p:ph type="body" idx="10"/>
          </p:nvPr>
        </p:nvSpPr>
        <p:spPr>
          <a:xfrm>
            <a:off x="95250" y="6456680"/>
            <a:ext cx="9624060" cy="1277620"/>
          </a:xfrm>
          <a:prstGeom prst="rect">
            <a:avLst/>
          </a:prstGeom>
          <a:noFill/>
          <a:ln w="0" cmpd="sng">
            <a:noFill/>
            <a:prstDash val="solid"/>
          </a:ln>
        </p:spPr>
        <p:txBody>
          <a:bodyPr vert="horz" lIns="0" tIns="4445" rIns="0" bIns="0" anchor="t"/>
          <a:lstStyle/>
          <a:p>
            <a:pPr marL="3886200" marR="0" indent="0" algn="l">
              <a:lnSpc>
                <a:spcPts val="1500"/>
              </a:lnSpc>
              <a:spcAft>
                <a:spcPts val="0"/>
              </a:spcAft>
              <a:tabLst>
                <a:tab pos="5989320" algn="l"/>
              </a:tabLst>
            </a:pPr>
            <a:r>
              <a:rPr lang="en-US" sz="1400" spc="20">
                <a:solidFill>
                  <a:srgbClr val="585858"/>
                </a:solidFill>
                <a:latin typeface="Arial Narrow" panose="02020603050405020304" pitchFamily="2"/>
              </a:rPr>
              <a:t>Sam Julie </a:t>
            </a:r>
          </a:p>
          <a:p>
            <a:pPr marL="45720" marR="0" indent="0" algn="l">
              <a:lnSpc>
                <a:spcPts val="1200"/>
              </a:lnSpc>
              <a:spcBef>
                <a:spcPts val="4850"/>
              </a:spcBef>
              <a:spcAft>
                <a:spcPts val="0"/>
              </a:spcAft>
              <a:tabLst>
                <a:tab pos="9601200" algn="r"/>
              </a:tabLst>
            </a:pPr>
            <a:r>
              <a:rPr lang="en-US" sz="1000" spc="0">
                <a:solidFill>
                  <a:srgbClr val="585858"/>
                </a:solidFill>
                <a:latin typeface="Arial" panose="02020603050405020304" pitchFamily="2"/>
              </a:rPr>
              <a:t>These rates are for illustrative purposes only and are not indicative of the performance for any particular investment. Actual rates and principal value will </a:t>
            </a:r>
            <a:r>
              <a:rPr lang="en-US" sz="1100" spc="0">
                <a:solidFill>
                  <a:srgbClr val="929497"/>
                </a:solidFill>
                <a:latin typeface="Arial" panose="02020603050405020304" pitchFamily="2"/>
              </a:rPr>
              <a:t>25 </a:t>
            </a:r>
          </a:p>
          <a:p>
            <a:pPr marL="45720" marR="960120" indent="0" algn="l">
              <a:lnSpc>
                <a:spcPts val="1200"/>
              </a:lnSpc>
              <a:spcBef>
                <a:spcPts val="0"/>
              </a:spcBef>
              <a:spcAft>
                <a:spcPts val="35"/>
              </a:spcAft>
            </a:pPr>
            <a:r>
              <a:rPr lang="en-US" sz="1000" spc="0">
                <a:solidFill>
                  <a:srgbClr val="585858"/>
                </a:solidFill>
                <a:latin typeface="Arial" panose="02020603050405020304" pitchFamily="2"/>
              </a:rPr>
              <a:t>fluctuate. This does not assume taxes or possible penalties that would be applicable to the investment upon withdrawal. Investments earning a higher rate of return involve a higher degree of risk to principal. </a:t>
            </a:r>
          </a:p>
        </p:txBody>
      </p:sp>
      <p:sp>
        <p:nvSpPr>
          <p:cNvPr id="389" name="Text Placeholder 388"/>
          <p:cNvSpPr>
            <a:spLocks noGrp="1"/>
          </p:cNvSpPr>
          <p:nvPr>
            <p:ph type="body" idx="10"/>
          </p:nvPr>
        </p:nvSpPr>
        <p:spPr>
          <a:xfrm>
            <a:off x="2310130" y="3656965"/>
            <a:ext cx="597535" cy="1204595"/>
          </a:xfrm>
          <a:prstGeom prst="rect">
            <a:avLst/>
          </a:prstGeom>
          <a:noFill/>
          <a:ln w="0" cmpd="sng">
            <a:noFill/>
            <a:prstDash val="solid"/>
          </a:ln>
        </p:spPr>
        <p:txBody>
          <a:bodyPr vert="horz" lIns="0" tIns="0" rIns="0" bIns="0" anchor="t"/>
          <a:lstStyle/>
          <a:p>
            <a:pPr marL="0" marR="0" indent="0" algn="l">
              <a:lnSpc>
                <a:spcPts val="2400"/>
              </a:lnSpc>
              <a:spcAft>
                <a:spcPts val="0"/>
              </a:spcAft>
            </a:pPr>
            <a:r>
              <a:rPr lang="en-US" sz="1400" spc="-15">
                <a:solidFill>
                  <a:srgbClr val="585858"/>
                </a:solidFill>
                <a:latin typeface="Arial Narrow" panose="02020603050405020304" pitchFamily="2"/>
              </a:rPr>
              <a:t>$160,000 $140,000 $120,000 $100,000 </a:t>
            </a:r>
          </a:p>
        </p:txBody>
      </p:sp>
      <p:sp>
        <p:nvSpPr>
          <p:cNvPr id="390" name="Text Placeholder 389"/>
          <p:cNvSpPr>
            <a:spLocks noGrp="1"/>
          </p:cNvSpPr>
          <p:nvPr>
            <p:ph type="body" idx="10"/>
          </p:nvPr>
        </p:nvSpPr>
        <p:spPr>
          <a:xfrm>
            <a:off x="2389505" y="4861560"/>
            <a:ext cx="521335" cy="1258570"/>
          </a:xfrm>
          <a:prstGeom prst="rect">
            <a:avLst/>
          </a:prstGeom>
          <a:noFill/>
          <a:ln w="0" cmpd="sng">
            <a:noFill/>
            <a:prstDash val="solid"/>
          </a:ln>
        </p:spPr>
        <p:txBody>
          <a:bodyPr vert="horz" lIns="0" tIns="0" rIns="0" bIns="0" anchor="t"/>
          <a:lstStyle/>
          <a:p>
            <a:pPr marL="0" marR="0" indent="0" algn="l">
              <a:lnSpc>
                <a:spcPts val="2400"/>
              </a:lnSpc>
              <a:spcAft>
                <a:spcPts val="0"/>
              </a:spcAft>
            </a:pPr>
            <a:r>
              <a:rPr lang="en-US" sz="1400" spc="-15">
                <a:solidFill>
                  <a:srgbClr val="585858"/>
                </a:solidFill>
                <a:latin typeface="Arial Narrow" panose="02020603050405020304" pitchFamily="2"/>
              </a:rPr>
              <a:t>$80,000 $60,000 $40,000 $20,000 </a:t>
            </a:r>
          </a:p>
        </p:txBody>
      </p:sp>
      <p:sp>
        <p:nvSpPr>
          <p:cNvPr id="391" name="Text Placeholder 390"/>
          <p:cNvSpPr>
            <a:spLocks noGrp="1"/>
          </p:cNvSpPr>
          <p:nvPr>
            <p:ph type="body" idx="10"/>
          </p:nvPr>
        </p:nvSpPr>
        <p:spPr>
          <a:xfrm>
            <a:off x="2692400" y="6120130"/>
            <a:ext cx="221615" cy="313690"/>
          </a:xfrm>
          <a:prstGeom prst="rect">
            <a:avLst/>
          </a:prstGeom>
          <a:noFill/>
          <a:ln w="0" cmpd="sng">
            <a:noFill/>
            <a:prstDash val="solid"/>
          </a:ln>
        </p:spPr>
        <p:txBody>
          <a:bodyPr vert="horz" lIns="0" tIns="125095" rIns="0" bIns="0" anchor="t"/>
          <a:lstStyle/>
          <a:p>
            <a:pPr marL="0" marR="0" indent="0" algn="l">
              <a:lnSpc>
                <a:spcPts val="1400"/>
              </a:lnSpc>
              <a:spcAft>
                <a:spcPts val="0"/>
              </a:spcAft>
            </a:pPr>
            <a:r>
              <a:rPr lang="en-US" sz="1400" spc="-25">
                <a:solidFill>
                  <a:srgbClr val="585858"/>
                </a:solidFill>
                <a:latin typeface="Arial Narrow" panose="02020603050405020304" pitchFamily="2"/>
              </a:rPr>
              <a:t>$0 </a:t>
            </a:r>
          </a:p>
        </p:txBody>
      </p:sp>
      <p:sp>
        <p:nvSpPr>
          <p:cNvPr id="392" name="Text Placeholder 391"/>
          <p:cNvSpPr>
            <a:spLocks noGrp="1"/>
          </p:cNvSpPr>
          <p:nvPr>
            <p:ph type="body" idx="10"/>
          </p:nvPr>
        </p:nvSpPr>
        <p:spPr>
          <a:xfrm>
            <a:off x="3846830" y="3853180"/>
            <a:ext cx="572770" cy="194310"/>
          </a:xfrm>
          <a:prstGeom prst="rect">
            <a:avLst/>
          </a:prstGeom>
          <a:noFill/>
          <a:ln w="0" cmpd="sng">
            <a:noFill/>
            <a:prstDash val="solid"/>
          </a:ln>
        </p:spPr>
        <p:txBody>
          <a:bodyPr vert="horz" lIns="0" tIns="4445" rIns="0" bIns="0" anchor="t"/>
          <a:lstStyle/>
          <a:p>
            <a:pPr marL="0" marR="0" indent="0" algn="l">
              <a:lnSpc>
                <a:spcPts val="1400"/>
              </a:lnSpc>
              <a:spcAft>
                <a:spcPts val="0"/>
              </a:spcAft>
            </a:pPr>
            <a:r>
              <a:rPr lang="en-US" sz="1400" spc="-90">
                <a:solidFill>
                  <a:srgbClr val="585858"/>
                </a:solidFill>
                <a:latin typeface="Arial Narrow" panose="02020603050405020304" pitchFamily="2"/>
              </a:rPr>
              <a:t>$141,767 </a:t>
            </a:r>
          </a:p>
        </p:txBody>
      </p:sp>
      <p:sp>
        <p:nvSpPr>
          <p:cNvPr id="393" name="Text Placeholder 392"/>
          <p:cNvSpPr>
            <a:spLocks noGrp="1"/>
          </p:cNvSpPr>
          <p:nvPr>
            <p:ph type="body" idx="10"/>
          </p:nvPr>
        </p:nvSpPr>
        <p:spPr>
          <a:xfrm>
            <a:off x="6007735" y="4819015"/>
            <a:ext cx="493395" cy="170815"/>
          </a:xfrm>
          <a:prstGeom prst="rect">
            <a:avLst/>
          </a:prstGeom>
          <a:noFill/>
          <a:ln w="0" cmpd="sng">
            <a:noFill/>
            <a:prstDash val="solid"/>
          </a:ln>
        </p:spPr>
        <p:txBody>
          <a:bodyPr vert="horz" lIns="0" tIns="0" rIns="0" bIns="0" anchor="t"/>
          <a:lstStyle/>
          <a:p>
            <a:pPr marL="0" marR="0" indent="0" algn="l">
              <a:lnSpc>
                <a:spcPts val="1300"/>
              </a:lnSpc>
              <a:spcAft>
                <a:spcPts val="0"/>
              </a:spcAft>
            </a:pPr>
            <a:r>
              <a:rPr lang="en-US" sz="1400" spc="-100">
                <a:solidFill>
                  <a:srgbClr val="585858"/>
                </a:solidFill>
                <a:latin typeface="Arial Narrow" panose="02020603050405020304" pitchFamily="2"/>
              </a:rPr>
              <a:t>$81,870 </a:t>
            </a:r>
          </a:p>
        </p:txBody>
      </p:sp>
    </p:spTree>
    <p:extLst>
      <p:ext uri="{BB962C8B-B14F-4D97-AF65-F5344CB8AC3E}">
        <p14:creationId xmlns:p14="http://schemas.microsoft.com/office/powerpoint/2010/main" val="533363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15_1_">
    <p:bg>
      <p:bgPr>
        <a:solidFill>
          <a:schemeClr val="bg1">
            <a:alpha val="0"/>
          </a:schemeClr>
        </a:solidFill>
        <a:effectLst/>
      </p:bgPr>
    </p:bg>
    <p:spTree>
      <p:nvGrpSpPr>
        <p:cNvPr id="1" name=""/>
        <p:cNvGrpSpPr/>
        <p:nvPr/>
      </p:nvGrpSpPr>
      <p:grpSpPr>
        <a:xfrm>
          <a:off x="0" y="0"/>
          <a:ext cx="0" cy="0"/>
          <a:chOff x="0" y="0"/>
          <a:chExt cx="0" cy="0"/>
        </a:xfrm>
      </p:grpSpPr>
      <p:sp>
        <p:nvSpPr>
          <p:cNvPr id="407" name="Text Placeholder 406"/>
          <p:cNvSpPr>
            <a:spLocks noGrp="1"/>
          </p:cNvSpPr>
          <p:nvPr>
            <p:ph type="body" idx="10"/>
          </p:nvPr>
        </p:nvSpPr>
        <p:spPr>
          <a:xfrm>
            <a:off x="455295" y="1038225"/>
            <a:ext cx="9144000" cy="13271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12" name="Text Placeholder 411"/>
          <p:cNvSpPr>
            <a:spLocks noGrp="1"/>
          </p:cNvSpPr>
          <p:nvPr>
            <p:ph type="body" idx="10"/>
          </p:nvPr>
        </p:nvSpPr>
        <p:spPr>
          <a:xfrm>
            <a:off x="455295" y="1360170"/>
            <a:ext cx="9144000" cy="824230"/>
          </a:xfrm>
          <a:prstGeom prst="rect">
            <a:avLst/>
          </a:prstGeom>
          <a:noFill/>
          <a:ln w="0" cmpd="sng">
            <a:noFill/>
            <a:prstDash val="solid"/>
          </a:ln>
        </p:spPr>
        <p:txBody>
          <a:bodyPr vert="horz" lIns="0" tIns="60960" rIns="0" bIns="0" anchor="t">
            <a:normAutofit fontScale="95000"/>
          </a:bodyPr>
          <a:lstStyle/>
          <a:p>
            <a:pPr marL="91440" marR="0" indent="0" algn="l">
              <a:lnSpc>
                <a:spcPts val="2800"/>
              </a:lnSpc>
              <a:spcAft>
                <a:spcPts val="3180"/>
              </a:spcAft>
            </a:pPr>
            <a:r>
              <a:rPr lang="en-US" sz="2400" b="1" spc="-5">
                <a:solidFill>
                  <a:srgbClr val="00337E"/>
                </a:solidFill>
                <a:latin typeface="Arial" panose="02020603050405020304" pitchFamily="2"/>
              </a:rPr>
              <a:t>Positive compounding helps </a:t>
            </a:r>
            <a:r>
              <a:rPr lang="en-US" sz="2450" b="1" spc="-5">
                <a:solidFill>
                  <a:srgbClr val="00337E"/>
                </a:solidFill>
                <a:latin typeface="Arial" panose="02020603050405020304" pitchFamily="2"/>
              </a:rPr>
              <a:t>– </a:t>
            </a:r>
            <a:r>
              <a:rPr lang="en-US" sz="2400" b="1" spc="-5">
                <a:solidFill>
                  <a:srgbClr val="00337E"/>
                </a:solidFill>
                <a:latin typeface="Arial" panose="02020603050405020304" pitchFamily="2"/>
              </a:rPr>
              <a:t>start saving early. </a:t>
            </a:r>
          </a:p>
        </p:txBody>
      </p:sp>
      <p:sp>
        <p:nvSpPr>
          <p:cNvPr id="415" name="Text Placeholder 414"/>
          <p:cNvSpPr>
            <a:spLocks noGrp="1"/>
          </p:cNvSpPr>
          <p:nvPr>
            <p:ph type="body" idx="10"/>
          </p:nvPr>
        </p:nvSpPr>
        <p:spPr>
          <a:xfrm>
            <a:off x="9465945" y="7271385"/>
            <a:ext cx="270510" cy="160655"/>
          </a:xfrm>
          <a:prstGeom prst="rect">
            <a:avLst/>
          </a:prstGeom>
          <a:noFill/>
          <a:ln w="0" cmpd="sng">
            <a:noFill/>
            <a:prstDash val="solid"/>
          </a:ln>
        </p:spPr>
        <p:txBody>
          <a:bodyPr vert="horz" lIns="0" tIns="2540" rIns="0" bIns="0" anchor="t"/>
          <a:lstStyle/>
          <a:p>
            <a:pPr marL="0" marR="0" indent="0" algn="l">
              <a:lnSpc>
                <a:spcPts val="1200"/>
              </a:lnSpc>
              <a:spcAft>
                <a:spcPts val="0"/>
              </a:spcAft>
            </a:pPr>
            <a:r>
              <a:rPr lang="en-US" sz="1100" spc="120">
                <a:solidFill>
                  <a:srgbClr val="929497"/>
                </a:solidFill>
                <a:latin typeface="Arial" panose="02020603050405020304" pitchFamily="2"/>
              </a:rPr>
              <a:t>26 </a:t>
            </a:r>
          </a:p>
        </p:txBody>
      </p:sp>
    </p:spTree>
    <p:extLst>
      <p:ext uri="{BB962C8B-B14F-4D97-AF65-F5344CB8AC3E}">
        <p14:creationId xmlns:p14="http://schemas.microsoft.com/office/powerpoint/2010/main" val="29286916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16_1_">
    <p:bg>
      <p:bgPr>
        <a:solidFill>
          <a:schemeClr val="bg1">
            <a:alpha val="0"/>
          </a:schemeClr>
        </a:solidFill>
        <a:effectLst/>
      </p:bgPr>
    </p:bg>
    <p:spTree>
      <p:nvGrpSpPr>
        <p:cNvPr id="1" name=""/>
        <p:cNvGrpSpPr/>
        <p:nvPr/>
      </p:nvGrpSpPr>
      <p:grpSpPr>
        <a:xfrm>
          <a:off x="0" y="0"/>
          <a:ext cx="0" cy="0"/>
          <a:chOff x="0" y="0"/>
          <a:chExt cx="0" cy="0"/>
        </a:xfrm>
      </p:grpSpPr>
      <p:sp>
        <p:nvSpPr>
          <p:cNvPr id="419" name="Text Placeholder 418"/>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22" name="Text Placeholder 421"/>
          <p:cNvSpPr>
            <a:spLocks noGrp="1"/>
          </p:cNvSpPr>
          <p:nvPr>
            <p:ph type="body" idx="10"/>
          </p:nvPr>
        </p:nvSpPr>
        <p:spPr>
          <a:xfrm>
            <a:off x="475615" y="2764790"/>
            <a:ext cx="9144000" cy="2014220"/>
          </a:xfrm>
          <a:prstGeom prst="rect">
            <a:avLst/>
          </a:prstGeom>
          <a:solidFill>
            <a:srgbClr val="D7D7D7"/>
          </a:solidFill>
          <a:ln w="0" cmpd="sng">
            <a:noFill/>
            <a:prstDash val="solid"/>
          </a:ln>
        </p:spPr>
        <p:txBody>
          <a:bodyPr vert="horz" lIns="0" tIns="712470" rIns="0" bIns="0" anchor="t"/>
          <a:lstStyle/>
          <a:p>
            <a:pPr marL="137160" marR="0" indent="0" algn="l">
              <a:lnSpc>
                <a:spcPts val="5200"/>
              </a:lnSpc>
              <a:spcAft>
                <a:spcPts val="5020"/>
              </a:spcAft>
            </a:pPr>
            <a:r>
              <a:rPr lang="en-US" sz="4600" b="1" spc="-20">
                <a:solidFill>
                  <a:srgbClr val="00337E"/>
                </a:solidFill>
                <a:latin typeface="Times New Roman" panose="02020603050405020304" pitchFamily="1"/>
              </a:rPr>
              <a:t>Investments </a:t>
            </a:r>
          </a:p>
        </p:txBody>
      </p:sp>
      <p:sp>
        <p:nvSpPr>
          <p:cNvPr id="423" name="Text Placeholder 422"/>
          <p:cNvSpPr>
            <a:spLocks noGrp="1"/>
          </p:cNvSpPr>
          <p:nvPr>
            <p:ph type="body" idx="10"/>
          </p:nvPr>
        </p:nvSpPr>
        <p:spPr>
          <a:xfrm>
            <a:off x="9462135" y="7271385"/>
            <a:ext cx="279400" cy="170815"/>
          </a:xfrm>
          <a:prstGeom prst="rect">
            <a:avLst/>
          </a:prstGeom>
          <a:noFill/>
          <a:ln w="0" cmpd="sng">
            <a:noFill/>
            <a:prstDash val="solid"/>
          </a:ln>
        </p:spPr>
        <p:txBody>
          <a:bodyPr vert="horz" lIns="0" tIns="1270" rIns="0" bIns="0" anchor="t"/>
          <a:lstStyle/>
          <a:p>
            <a:pPr marL="0" marR="0" indent="0" algn="l">
              <a:lnSpc>
                <a:spcPts val="1300"/>
              </a:lnSpc>
              <a:spcAft>
                <a:spcPts val="15"/>
              </a:spcAft>
            </a:pPr>
            <a:r>
              <a:rPr lang="en-US" sz="1100" spc="140">
                <a:solidFill>
                  <a:srgbClr val="929497"/>
                </a:solidFill>
                <a:latin typeface="Arial" panose="02020603050405020304" pitchFamily="2"/>
              </a:rPr>
              <a:t>27 </a:t>
            </a:r>
          </a:p>
        </p:txBody>
      </p:sp>
    </p:spTree>
    <p:extLst>
      <p:ext uri="{BB962C8B-B14F-4D97-AF65-F5344CB8AC3E}">
        <p14:creationId xmlns:p14="http://schemas.microsoft.com/office/powerpoint/2010/main" val="3772628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17_1_">
    <p:bg>
      <p:bgPr>
        <a:solidFill>
          <a:schemeClr val="bg1">
            <a:alpha val="0"/>
          </a:schemeClr>
        </a:solidFill>
        <a:effectLst/>
      </p:bgPr>
    </p:bg>
    <p:spTree>
      <p:nvGrpSpPr>
        <p:cNvPr id="1" name=""/>
        <p:cNvGrpSpPr/>
        <p:nvPr/>
      </p:nvGrpSpPr>
      <p:grpSpPr>
        <a:xfrm>
          <a:off x="0" y="0"/>
          <a:ext cx="0" cy="0"/>
          <a:chOff x="0" y="0"/>
          <a:chExt cx="0" cy="0"/>
        </a:xfrm>
      </p:grpSpPr>
      <p:sp>
        <p:nvSpPr>
          <p:cNvPr id="436" name="Text Placeholder 435"/>
          <p:cNvSpPr>
            <a:spLocks noGrp="1"/>
          </p:cNvSpPr>
          <p:nvPr>
            <p:ph type="body" idx="10"/>
          </p:nvPr>
        </p:nvSpPr>
        <p:spPr>
          <a:xfrm>
            <a:off x="388620"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41" name="Text Placeholder 440"/>
          <p:cNvSpPr>
            <a:spLocks noGrp="1"/>
          </p:cNvSpPr>
          <p:nvPr>
            <p:ph type="body" idx="10"/>
          </p:nvPr>
        </p:nvSpPr>
        <p:spPr>
          <a:xfrm>
            <a:off x="388620" y="1415415"/>
            <a:ext cx="9283700" cy="1090295"/>
          </a:xfrm>
          <a:prstGeom prst="rect">
            <a:avLst/>
          </a:prstGeom>
          <a:noFill/>
          <a:ln w="0" cmpd="sng">
            <a:noFill/>
            <a:prstDash val="solid"/>
          </a:ln>
        </p:spPr>
        <p:txBody>
          <a:bodyPr vert="horz" lIns="0" tIns="0" rIns="0" bIns="0" anchor="t"/>
          <a:lstStyle/>
          <a:p>
            <a:pPr marL="137160" marR="0" indent="0" algn="l">
              <a:lnSpc>
                <a:spcPts val="2900"/>
              </a:lnSpc>
              <a:spcAft>
                <a:spcPts val="0"/>
              </a:spcAft>
            </a:pPr>
            <a:r>
              <a:rPr lang="en-US" sz="2400" b="1" spc="0">
                <a:solidFill>
                  <a:srgbClr val="A22538"/>
                </a:solidFill>
                <a:latin typeface="Arial" panose="02020603050405020304" pitchFamily="2"/>
              </a:rPr>
              <a:t>When planning for your retirement, a good </a:t>
            </a:r>
          </a:p>
          <a:p>
            <a:pPr marL="137160" marR="0" indent="0" algn="l">
              <a:lnSpc>
                <a:spcPts val="2900"/>
              </a:lnSpc>
              <a:spcBef>
                <a:spcPts val="0"/>
              </a:spcBef>
              <a:spcAft>
                <a:spcPts val="0"/>
              </a:spcAft>
            </a:pPr>
            <a:r>
              <a:rPr lang="en-US" sz="2400" b="1" spc="-5">
                <a:solidFill>
                  <a:srgbClr val="A22538"/>
                </a:solidFill>
                <a:latin typeface="Arial" panose="02020603050405020304" pitchFamily="2"/>
              </a:rPr>
              <a:t>rule of thumb is that the more growth you </a:t>
            </a:r>
          </a:p>
          <a:p>
            <a:pPr marL="137160" marR="0" indent="0" algn="l">
              <a:lnSpc>
                <a:spcPts val="2900"/>
              </a:lnSpc>
              <a:spcBef>
                <a:spcPts val="0"/>
              </a:spcBef>
              <a:spcAft>
                <a:spcPts val="0"/>
              </a:spcAft>
            </a:pPr>
            <a:r>
              <a:rPr lang="en-US" sz="2400" b="1" spc="0">
                <a:solidFill>
                  <a:srgbClr val="A22538"/>
                </a:solidFill>
                <a:latin typeface="Arial" panose="02020603050405020304" pitchFamily="2"/>
              </a:rPr>
              <a:t>want to achieve, the more risk you must </a:t>
            </a:r>
          </a:p>
        </p:txBody>
      </p:sp>
      <p:sp>
        <p:nvSpPr>
          <p:cNvPr id="442" name="Text Placeholder 441"/>
          <p:cNvSpPr>
            <a:spLocks noGrp="1"/>
          </p:cNvSpPr>
          <p:nvPr>
            <p:ph type="body" idx="10"/>
          </p:nvPr>
        </p:nvSpPr>
        <p:spPr>
          <a:xfrm>
            <a:off x="388620" y="2505710"/>
            <a:ext cx="2759710" cy="372745"/>
          </a:xfrm>
          <a:prstGeom prst="rect">
            <a:avLst/>
          </a:prstGeom>
          <a:noFill/>
          <a:ln w="0" cmpd="sng">
            <a:noFill/>
            <a:prstDash val="solid"/>
          </a:ln>
        </p:spPr>
        <p:txBody>
          <a:bodyPr vert="horz" lIns="0" tIns="0" rIns="0" bIns="0" anchor="t"/>
          <a:lstStyle/>
          <a:p>
            <a:pPr marL="137160" marR="0" indent="0" algn="l">
              <a:lnSpc>
                <a:spcPts val="2900"/>
              </a:lnSpc>
              <a:spcAft>
                <a:spcPts val="0"/>
              </a:spcAft>
            </a:pPr>
            <a:r>
              <a:rPr lang="en-US" sz="2400" b="1" spc="-45">
                <a:solidFill>
                  <a:srgbClr val="A22538"/>
                </a:solidFill>
                <a:latin typeface="Arial" panose="02020603050405020304" pitchFamily="2"/>
              </a:rPr>
              <a:t>generally assume. </a:t>
            </a:r>
          </a:p>
        </p:txBody>
      </p:sp>
      <p:sp>
        <p:nvSpPr>
          <p:cNvPr id="443" name="Text Placeholder 442"/>
          <p:cNvSpPr>
            <a:spLocks noGrp="1"/>
          </p:cNvSpPr>
          <p:nvPr>
            <p:ph type="body" idx="10"/>
          </p:nvPr>
        </p:nvSpPr>
        <p:spPr>
          <a:xfrm>
            <a:off x="388620" y="2878455"/>
            <a:ext cx="4363085" cy="3810635"/>
          </a:xfrm>
          <a:prstGeom prst="rect">
            <a:avLst/>
          </a:prstGeom>
          <a:noFill/>
          <a:ln w="0" cmpd="sng">
            <a:noFill/>
            <a:prstDash val="solid"/>
          </a:ln>
        </p:spPr>
        <p:txBody>
          <a:bodyPr vert="horz" lIns="0" tIns="718185" rIns="0" bIns="0" anchor="t"/>
          <a:lstStyle/>
          <a:p>
            <a:pPr marL="640080" marR="0" indent="320040" algn="l">
              <a:lnSpc>
                <a:spcPts val="2400"/>
              </a:lnSpc>
              <a:spcAft>
                <a:spcPts val="0"/>
              </a:spcAft>
              <a:buFont typeface="Arial"/>
              <a:buChar char="·"/>
            </a:pPr>
            <a:r>
              <a:rPr lang="en-US" sz="2000" b="1" spc="-40">
                <a:solidFill>
                  <a:srgbClr val="585858"/>
                </a:solidFill>
                <a:latin typeface="Arial" panose="02020603050405020304" pitchFamily="2"/>
              </a:rPr>
              <a:t>Greater return potential = </a:t>
            </a:r>
          </a:p>
          <a:p>
            <a:pPr marL="960120" marR="0" indent="0" algn="l">
              <a:lnSpc>
                <a:spcPts val="2400"/>
              </a:lnSpc>
              <a:spcBef>
                <a:spcPts val="0"/>
              </a:spcBef>
              <a:spcAft>
                <a:spcPts val="0"/>
              </a:spcAft>
            </a:pPr>
            <a:r>
              <a:rPr lang="en-US" sz="2000" b="1" spc="-40">
                <a:solidFill>
                  <a:srgbClr val="585858"/>
                </a:solidFill>
                <a:latin typeface="Arial" panose="02020603050405020304" pitchFamily="2"/>
              </a:rPr>
              <a:t>greater risk </a:t>
            </a:r>
          </a:p>
          <a:p>
            <a:pPr marL="640080" marR="0" indent="320040" algn="l">
              <a:lnSpc>
                <a:spcPts val="2400"/>
              </a:lnSpc>
              <a:spcBef>
                <a:spcPts val="0"/>
              </a:spcBef>
              <a:spcAft>
                <a:spcPts val="0"/>
              </a:spcAft>
              <a:buFont typeface="Arial"/>
              <a:buChar char="·"/>
            </a:pPr>
            <a:r>
              <a:rPr lang="en-US" sz="2000" b="1" spc="-45">
                <a:solidFill>
                  <a:srgbClr val="585858"/>
                </a:solidFill>
                <a:latin typeface="Arial" panose="02020603050405020304" pitchFamily="2"/>
              </a:rPr>
              <a:t>The longer the time frame, </a:t>
            </a:r>
          </a:p>
          <a:p>
            <a:pPr marL="960120" marR="0" indent="0" algn="l">
              <a:lnSpc>
                <a:spcPts val="2400"/>
              </a:lnSpc>
              <a:spcBef>
                <a:spcPts val="0"/>
              </a:spcBef>
              <a:spcAft>
                <a:spcPts val="0"/>
              </a:spcAft>
            </a:pPr>
            <a:r>
              <a:rPr lang="en-US" sz="2000" b="1" spc="-40">
                <a:solidFill>
                  <a:srgbClr val="585858"/>
                </a:solidFill>
                <a:latin typeface="Arial" panose="02020603050405020304" pitchFamily="2"/>
              </a:rPr>
              <a:t>the more risk you can take </a:t>
            </a:r>
          </a:p>
          <a:p>
            <a:pPr marL="640080" marR="0" indent="320040" algn="l">
              <a:lnSpc>
                <a:spcPts val="2400"/>
              </a:lnSpc>
              <a:spcBef>
                <a:spcPts val="0"/>
              </a:spcBef>
              <a:spcAft>
                <a:spcPts val="0"/>
              </a:spcAft>
              <a:buFont typeface="Arial"/>
              <a:buChar char="·"/>
            </a:pPr>
            <a:r>
              <a:rPr lang="en-US" sz="2000" b="1" spc="0">
                <a:solidFill>
                  <a:srgbClr val="585858"/>
                </a:solidFill>
                <a:latin typeface="Arial" panose="02020603050405020304" pitchFamily="2"/>
              </a:rPr>
              <a:t>Diversify to reduce risk </a:t>
            </a:r>
          </a:p>
          <a:p>
            <a:pPr marL="640080" marR="0" indent="320040" algn="l">
              <a:lnSpc>
                <a:spcPts val="2400"/>
              </a:lnSpc>
              <a:spcBef>
                <a:spcPts val="0"/>
              </a:spcBef>
              <a:spcAft>
                <a:spcPts val="0"/>
              </a:spcAft>
              <a:buFont typeface="Arial"/>
              <a:buChar char="·"/>
            </a:pPr>
            <a:r>
              <a:rPr lang="en-US" sz="2000" b="1" spc="-70">
                <a:solidFill>
                  <a:srgbClr val="585858"/>
                </a:solidFill>
                <a:latin typeface="Arial" panose="02020603050405020304" pitchFamily="2"/>
              </a:rPr>
              <a:t>Lower-risk investments may </a:t>
            </a:r>
          </a:p>
          <a:p>
            <a:pPr marL="960120" marR="0" indent="0" algn="l">
              <a:lnSpc>
                <a:spcPts val="2400"/>
              </a:lnSpc>
              <a:spcBef>
                <a:spcPts val="0"/>
              </a:spcBef>
              <a:spcAft>
                <a:spcPts val="7530"/>
              </a:spcAft>
            </a:pPr>
            <a:r>
              <a:rPr lang="en-US" sz="2000" b="1" spc="-45">
                <a:solidFill>
                  <a:srgbClr val="585858"/>
                </a:solidFill>
                <a:latin typeface="Arial" panose="02020603050405020304" pitchFamily="2"/>
              </a:rPr>
              <a:t>not keep up with inflation </a:t>
            </a:r>
          </a:p>
        </p:txBody>
      </p:sp>
      <p:sp>
        <p:nvSpPr>
          <p:cNvPr id="444" name="Text Placeholder 443"/>
          <p:cNvSpPr>
            <a:spLocks noGrp="1"/>
          </p:cNvSpPr>
          <p:nvPr>
            <p:ph type="body" idx="10"/>
          </p:nvPr>
        </p:nvSpPr>
        <p:spPr>
          <a:xfrm>
            <a:off x="388620" y="6689090"/>
            <a:ext cx="9283700" cy="233045"/>
          </a:xfrm>
          <a:prstGeom prst="rect">
            <a:avLst/>
          </a:prstGeom>
          <a:noFill/>
          <a:ln w="0" cmpd="sng">
            <a:noFill/>
            <a:prstDash val="solid"/>
          </a:ln>
        </p:spPr>
        <p:txBody>
          <a:bodyPr vert="horz" lIns="0" tIns="1270" rIns="0" bIns="0" anchor="t"/>
          <a:lstStyle/>
          <a:p>
            <a:pPr marL="5760720" marR="0" indent="0" algn="l">
              <a:lnSpc>
                <a:spcPts val="1800"/>
              </a:lnSpc>
              <a:spcAft>
                <a:spcPts val="0"/>
              </a:spcAft>
            </a:pPr>
            <a:r>
              <a:rPr lang="en-US" sz="1600" b="1" spc="-5">
                <a:solidFill>
                  <a:srgbClr val="002E61"/>
                </a:solidFill>
                <a:latin typeface="Arial" panose="02020603050405020304" pitchFamily="2"/>
              </a:rPr>
              <a:t>The Risk/Return Triangle </a:t>
            </a:r>
          </a:p>
        </p:txBody>
      </p:sp>
      <p:sp>
        <p:nvSpPr>
          <p:cNvPr id="445" name="Text Placeholder 444"/>
          <p:cNvSpPr>
            <a:spLocks noGrp="1"/>
          </p:cNvSpPr>
          <p:nvPr>
            <p:ph type="body" idx="10"/>
          </p:nvPr>
        </p:nvSpPr>
        <p:spPr>
          <a:xfrm>
            <a:off x="388620" y="6922135"/>
            <a:ext cx="4857115" cy="570865"/>
          </a:xfrm>
          <a:prstGeom prst="rect">
            <a:avLst/>
          </a:prstGeom>
          <a:noFill/>
          <a:ln w="0" cmpd="sng">
            <a:noFill/>
            <a:prstDash val="solid"/>
          </a:ln>
        </p:spPr>
        <p:txBody>
          <a:bodyPr vert="horz" lIns="0" tIns="101600" rIns="0" bIns="0" anchor="t"/>
          <a:lstStyle/>
          <a:p>
            <a:pPr marL="137160" marR="0" indent="0" algn="just">
              <a:lnSpc>
                <a:spcPts val="1200"/>
              </a:lnSpc>
              <a:spcAft>
                <a:spcPts val="60"/>
              </a:spcAft>
            </a:pPr>
            <a:r>
              <a:rPr lang="en-US" sz="1000" spc="0">
                <a:solidFill>
                  <a:srgbClr val="585858"/>
                </a:solidFill>
                <a:latin typeface="Arial" panose="02020603050405020304" pitchFamily="2"/>
              </a:rPr>
              <a:t>**There is no guarantee that this product will meet its goal of capital preservation. This graph shows the relative risk and return characteristics of different investment types. Diversification does not assure a profit nor protect against loss. </a:t>
            </a:r>
          </a:p>
        </p:txBody>
      </p:sp>
      <p:sp>
        <p:nvSpPr>
          <p:cNvPr id="448" name="Text Placeholder 447"/>
          <p:cNvSpPr>
            <a:spLocks noGrp="1"/>
          </p:cNvSpPr>
          <p:nvPr>
            <p:ph type="body" idx="10"/>
          </p:nvPr>
        </p:nvSpPr>
        <p:spPr>
          <a:xfrm>
            <a:off x="6327775" y="5640705"/>
            <a:ext cx="1984375" cy="467995"/>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1600" b="1" spc="-10">
                <a:solidFill>
                  <a:srgbClr val="FFFFFF"/>
                </a:solidFill>
                <a:latin typeface="Arial" panose="02020603050405020304" pitchFamily="2"/>
              </a:rPr>
              <a:t>Capital Preservation Investment Option ** </a:t>
            </a:r>
          </a:p>
        </p:txBody>
      </p:sp>
      <p:sp>
        <p:nvSpPr>
          <p:cNvPr id="449" name="Text Placeholder 448"/>
          <p:cNvSpPr>
            <a:spLocks noGrp="1"/>
          </p:cNvSpPr>
          <p:nvPr>
            <p:ph type="body" idx="10"/>
          </p:nvPr>
        </p:nvSpPr>
        <p:spPr>
          <a:xfrm>
            <a:off x="6678295" y="3540760"/>
            <a:ext cx="1280160" cy="1256665"/>
          </a:xfrm>
          <a:prstGeom prst="rect">
            <a:avLst/>
          </a:prstGeom>
          <a:noFill/>
          <a:ln w="0" cmpd="sng">
            <a:noFill/>
            <a:prstDash val="solid"/>
          </a:ln>
        </p:spPr>
        <p:txBody>
          <a:bodyPr vert="horz" lIns="0" tIns="1270" rIns="0" bIns="0" anchor="t"/>
          <a:lstStyle/>
          <a:p>
            <a:pPr marL="0" marR="0" indent="0" algn="ctr">
              <a:lnSpc>
                <a:spcPts val="1800"/>
              </a:lnSpc>
              <a:spcAft>
                <a:spcPts val="0"/>
              </a:spcAft>
            </a:pPr>
            <a:r>
              <a:rPr lang="en-US" sz="1600" b="1" spc="-15">
                <a:solidFill>
                  <a:srgbClr val="FFFFFF"/>
                </a:solidFill>
                <a:latin typeface="Arial" panose="02020603050405020304" pitchFamily="2"/>
              </a:rPr>
              <a:t>Equity </a:t>
            </a:r>
          </a:p>
          <a:p>
            <a:pPr marL="0" marR="0" indent="0" algn="l">
              <a:lnSpc>
                <a:spcPts val="1800"/>
              </a:lnSpc>
              <a:spcBef>
                <a:spcPts val="6235"/>
              </a:spcBef>
              <a:spcAft>
                <a:spcPts val="0"/>
              </a:spcAft>
            </a:pPr>
            <a:r>
              <a:rPr lang="en-US" sz="1600" b="1" spc="-60">
                <a:solidFill>
                  <a:srgbClr val="FFFFFF"/>
                </a:solidFill>
                <a:latin typeface="Arial" panose="02020603050405020304" pitchFamily="2"/>
              </a:rPr>
              <a:t>Fixed Income </a:t>
            </a:r>
          </a:p>
        </p:txBody>
      </p:sp>
      <p:sp>
        <p:nvSpPr>
          <p:cNvPr id="450" name="Text Placeholder 449"/>
          <p:cNvSpPr>
            <a:spLocks noGrp="1"/>
          </p:cNvSpPr>
          <p:nvPr>
            <p:ph type="body" idx="10"/>
          </p:nvPr>
        </p:nvSpPr>
        <p:spPr>
          <a:xfrm>
            <a:off x="5245735" y="6922135"/>
            <a:ext cx="4431665" cy="570865"/>
          </a:xfrm>
          <a:prstGeom prst="rect">
            <a:avLst/>
          </a:prstGeom>
          <a:noFill/>
          <a:ln w="0" cmpd="sng">
            <a:noFill/>
            <a:prstDash val="solid"/>
          </a:ln>
        </p:spPr>
        <p:txBody>
          <a:bodyPr vert="horz" lIns="0" tIns="350520" rIns="0" bIns="0" anchor="t"/>
          <a:lstStyle/>
          <a:p>
            <a:pPr marL="0" marR="0" indent="0" algn="r">
              <a:lnSpc>
                <a:spcPts val="1300"/>
              </a:lnSpc>
              <a:spcAft>
                <a:spcPts val="445"/>
              </a:spcAft>
            </a:pPr>
            <a:r>
              <a:rPr lang="en-US" sz="1100" spc="100">
                <a:solidFill>
                  <a:srgbClr val="929497"/>
                </a:solidFill>
                <a:latin typeface="Arial" panose="02020603050405020304" pitchFamily="2"/>
              </a:rPr>
              <a:t>29 </a:t>
            </a:r>
          </a:p>
        </p:txBody>
      </p:sp>
    </p:spTree>
    <p:extLst>
      <p:ext uri="{BB962C8B-B14F-4D97-AF65-F5344CB8AC3E}">
        <p14:creationId xmlns:p14="http://schemas.microsoft.com/office/powerpoint/2010/main" val="8322945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18_1_">
    <p:bg>
      <p:bgPr>
        <a:solidFill>
          <a:schemeClr val="bg1">
            <a:alpha val="0"/>
          </a:schemeClr>
        </a:solidFill>
        <a:effectLst/>
      </p:bgPr>
    </p:bg>
    <p:spTree>
      <p:nvGrpSpPr>
        <p:cNvPr id="1" name=""/>
        <p:cNvGrpSpPr/>
        <p:nvPr/>
      </p:nvGrpSpPr>
      <p:grpSpPr>
        <a:xfrm>
          <a:off x="0" y="0"/>
          <a:ext cx="0" cy="0"/>
          <a:chOff x="0" y="0"/>
          <a:chExt cx="0" cy="0"/>
        </a:xfrm>
      </p:grpSpPr>
      <p:sp>
        <p:nvSpPr>
          <p:cNvPr id="453" name="Text Placeholder 452"/>
          <p:cNvSpPr>
            <a:spLocks noGrp="1"/>
          </p:cNvSpPr>
          <p:nvPr>
            <p:ph type="body" idx="10"/>
          </p:nvPr>
        </p:nvSpPr>
        <p:spPr>
          <a:xfrm>
            <a:off x="38417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58" name="Text Placeholder 457"/>
          <p:cNvSpPr>
            <a:spLocks noGrp="1"/>
          </p:cNvSpPr>
          <p:nvPr>
            <p:ph type="body" idx="10"/>
          </p:nvPr>
        </p:nvSpPr>
        <p:spPr>
          <a:xfrm>
            <a:off x="384175" y="1395095"/>
            <a:ext cx="9283700" cy="1212850"/>
          </a:xfrm>
          <a:prstGeom prst="rect">
            <a:avLst/>
          </a:prstGeom>
          <a:noFill/>
          <a:ln w="0" cmpd="sng">
            <a:noFill/>
            <a:prstDash val="solid"/>
          </a:ln>
        </p:spPr>
        <p:txBody>
          <a:bodyPr vert="horz" lIns="0" tIns="6350" rIns="0" bIns="0" anchor="t">
            <a:normAutofit fontScale="95000"/>
          </a:bodyPr>
          <a:lstStyle/>
          <a:p>
            <a:pPr marL="91440" marR="0" indent="0" algn="l">
              <a:lnSpc>
                <a:spcPts val="2300"/>
              </a:lnSpc>
              <a:spcAft>
                <a:spcPts val="0"/>
              </a:spcAft>
            </a:pPr>
            <a:r>
              <a:rPr lang="en-US" sz="2000" b="1" spc="-35">
                <a:solidFill>
                  <a:srgbClr val="00337E"/>
                </a:solidFill>
                <a:latin typeface="Arial" panose="02020603050405020304" pitchFamily="2"/>
              </a:rPr>
              <a:t>The longer your investment horizon, the more risk you can take </a:t>
            </a:r>
            <a:r>
              <a:rPr lang="en-US" sz="2050" b="1" spc="-45">
                <a:solidFill>
                  <a:srgbClr val="00337E"/>
                </a:solidFill>
                <a:latin typeface="Arial" panose="02020603050405020304" pitchFamily="2"/>
              </a:rPr>
              <a:t>– </a:t>
            </a:r>
          </a:p>
          <a:p>
            <a:pPr marL="91440" marR="0" indent="0" algn="l">
              <a:lnSpc>
                <a:spcPts val="2200"/>
              </a:lnSpc>
              <a:spcBef>
                <a:spcPts val="0"/>
              </a:spcBef>
              <a:spcAft>
                <a:spcPts val="5000"/>
              </a:spcAft>
            </a:pPr>
            <a:r>
              <a:rPr lang="en-US" sz="2000" b="1" spc="-40">
                <a:solidFill>
                  <a:srgbClr val="00337E"/>
                </a:solidFill>
                <a:latin typeface="Arial" panose="02020603050405020304" pitchFamily="2"/>
              </a:rPr>
              <a:t>Diversification can help to reduce risk </a:t>
            </a:r>
          </a:p>
        </p:txBody>
      </p:sp>
      <p:sp>
        <p:nvSpPr>
          <p:cNvPr id="459" name="Text Placeholder 458"/>
          <p:cNvSpPr>
            <a:spLocks noGrp="1"/>
          </p:cNvSpPr>
          <p:nvPr>
            <p:ph type="body" idx="10"/>
          </p:nvPr>
        </p:nvSpPr>
        <p:spPr>
          <a:xfrm>
            <a:off x="441960" y="2607945"/>
            <a:ext cx="2603500" cy="3400425"/>
          </a:xfrm>
          <a:prstGeom prst="rect">
            <a:avLst/>
          </a:prstGeom>
          <a:noFill/>
          <a:ln w="0" cmpd="sng">
            <a:noFill/>
            <a:prstDash val="solid"/>
          </a:ln>
        </p:spPr>
        <p:txBody>
          <a:bodyPr vert="horz" lIns="0" tIns="1270" rIns="0" bIns="0" anchor="t"/>
          <a:lstStyle/>
          <a:p>
            <a:pPr marL="0" marR="0" indent="0" algn="l">
              <a:lnSpc>
                <a:spcPts val="1800"/>
              </a:lnSpc>
              <a:spcAft>
                <a:spcPts val="0"/>
              </a:spcAft>
            </a:pPr>
            <a:r>
              <a:rPr lang="en-US" sz="1600" b="1" spc="-65">
                <a:solidFill>
                  <a:srgbClr val="A22538"/>
                </a:solidFill>
                <a:latin typeface="Arial" panose="02020603050405020304" pitchFamily="2"/>
              </a:rPr>
              <a:t>Short Term: </a:t>
            </a:r>
          </a:p>
          <a:p>
            <a:pPr marL="0" marR="0" indent="0" algn="l">
              <a:lnSpc>
                <a:spcPts val="1700"/>
              </a:lnSpc>
              <a:spcBef>
                <a:spcPts val="1315"/>
              </a:spcBef>
              <a:spcAft>
                <a:spcPts val="0"/>
              </a:spcAft>
            </a:pPr>
            <a:r>
              <a:rPr lang="en-US" sz="1600" b="1" spc="-50">
                <a:solidFill>
                  <a:srgbClr val="7E7E7E"/>
                </a:solidFill>
                <a:latin typeface="Arial" panose="02020603050405020304" pitchFamily="2"/>
              </a:rPr>
              <a:t>Typically have stability of principal value and pay a set income over a short term </a:t>
            </a:r>
          </a:p>
          <a:p>
            <a:pPr marL="0" marR="0" indent="0" algn="l">
              <a:lnSpc>
                <a:spcPts val="1800"/>
              </a:lnSpc>
              <a:spcBef>
                <a:spcPts val="3550"/>
              </a:spcBef>
              <a:spcAft>
                <a:spcPts val="0"/>
              </a:spcAft>
            </a:pPr>
            <a:r>
              <a:rPr lang="en-US" sz="1600" b="1" spc="-60">
                <a:solidFill>
                  <a:srgbClr val="A22538"/>
                </a:solidFill>
                <a:latin typeface="Arial" panose="02020603050405020304" pitchFamily="2"/>
              </a:rPr>
              <a:t>Examples: </a:t>
            </a:r>
          </a:p>
          <a:p>
            <a:pPr marL="0" marR="0" indent="0" algn="l">
              <a:lnSpc>
                <a:spcPts val="1800"/>
              </a:lnSpc>
              <a:spcBef>
                <a:spcPts val="840"/>
              </a:spcBef>
              <a:spcAft>
                <a:spcPts val="0"/>
              </a:spcAft>
            </a:pPr>
            <a:r>
              <a:rPr lang="en-US" sz="1600" b="1" spc="-45">
                <a:solidFill>
                  <a:srgbClr val="7E7E7E"/>
                </a:solidFill>
                <a:latin typeface="Arial" panose="02020603050405020304" pitchFamily="2"/>
              </a:rPr>
              <a:t>Money Market </a:t>
            </a:r>
          </a:p>
          <a:p>
            <a:pPr marL="0" marR="0" indent="0" algn="l">
              <a:lnSpc>
                <a:spcPts val="1800"/>
              </a:lnSpc>
              <a:spcBef>
                <a:spcPts val="790"/>
              </a:spcBef>
              <a:spcAft>
                <a:spcPts val="0"/>
              </a:spcAft>
            </a:pPr>
            <a:r>
              <a:rPr lang="en-US" sz="1600" b="1" spc="-60">
                <a:solidFill>
                  <a:srgbClr val="7E7E7E"/>
                </a:solidFill>
                <a:latin typeface="Arial" panose="02020603050405020304" pitchFamily="2"/>
              </a:rPr>
              <a:t>CDs </a:t>
            </a:r>
          </a:p>
          <a:p>
            <a:pPr marL="0" marR="0" indent="0" algn="l">
              <a:lnSpc>
                <a:spcPts val="1800"/>
              </a:lnSpc>
              <a:spcBef>
                <a:spcPts val="815"/>
              </a:spcBef>
              <a:spcAft>
                <a:spcPts val="0"/>
              </a:spcAft>
            </a:pPr>
            <a:r>
              <a:rPr lang="en-US" sz="1600" b="1" spc="-55">
                <a:solidFill>
                  <a:srgbClr val="7E7E7E"/>
                </a:solidFill>
                <a:latin typeface="Arial" panose="02020603050405020304" pitchFamily="2"/>
              </a:rPr>
              <a:t>U.S. Treasury Bills </a:t>
            </a:r>
          </a:p>
          <a:p>
            <a:pPr marL="0" marR="0" indent="0" algn="l">
              <a:lnSpc>
                <a:spcPts val="1800"/>
              </a:lnSpc>
              <a:spcBef>
                <a:spcPts val="790"/>
              </a:spcBef>
              <a:spcAft>
                <a:spcPts val="0"/>
              </a:spcAft>
            </a:pPr>
            <a:r>
              <a:rPr lang="en-US" sz="1600" b="1" spc="-50">
                <a:solidFill>
                  <a:srgbClr val="7E7E7E"/>
                </a:solidFill>
                <a:latin typeface="Arial" panose="02020603050405020304" pitchFamily="2"/>
              </a:rPr>
              <a:t>Short-term Bond Funds </a:t>
            </a:r>
          </a:p>
          <a:p>
            <a:pPr marL="0" marR="0" indent="0" algn="l">
              <a:lnSpc>
                <a:spcPts val="1800"/>
              </a:lnSpc>
              <a:spcBef>
                <a:spcPts val="815"/>
              </a:spcBef>
              <a:spcAft>
                <a:spcPts val="0"/>
              </a:spcAft>
            </a:pPr>
            <a:r>
              <a:rPr lang="en-US" sz="1600" b="1" spc="-45">
                <a:solidFill>
                  <a:srgbClr val="7E7E7E"/>
                </a:solidFill>
                <a:latin typeface="Arial" panose="02020603050405020304" pitchFamily="2"/>
              </a:rPr>
              <a:t>Short-term Gov’t Funds  </a:t>
            </a:r>
          </a:p>
        </p:txBody>
      </p:sp>
      <p:sp>
        <p:nvSpPr>
          <p:cNvPr id="460" name="Text Placeholder 459"/>
          <p:cNvSpPr>
            <a:spLocks noGrp="1"/>
          </p:cNvSpPr>
          <p:nvPr>
            <p:ph type="body" idx="10"/>
          </p:nvPr>
        </p:nvSpPr>
        <p:spPr>
          <a:xfrm>
            <a:off x="3504565" y="2607945"/>
            <a:ext cx="2603500" cy="3064510"/>
          </a:xfrm>
          <a:prstGeom prst="rect">
            <a:avLst/>
          </a:prstGeom>
          <a:noFill/>
          <a:ln w="0" cmpd="sng">
            <a:noFill/>
            <a:prstDash val="solid"/>
          </a:ln>
        </p:spPr>
        <p:txBody>
          <a:bodyPr vert="horz" lIns="0" tIns="1270" rIns="0" bIns="0" anchor="t"/>
          <a:lstStyle/>
          <a:p>
            <a:pPr marL="0" marR="0" indent="0" algn="l">
              <a:lnSpc>
                <a:spcPts val="1800"/>
              </a:lnSpc>
              <a:spcAft>
                <a:spcPts val="0"/>
              </a:spcAft>
            </a:pPr>
            <a:r>
              <a:rPr lang="en-US" sz="1600" b="1" spc="-60">
                <a:solidFill>
                  <a:srgbClr val="A22538"/>
                </a:solidFill>
                <a:latin typeface="Arial" panose="02020603050405020304" pitchFamily="2"/>
              </a:rPr>
              <a:t>Fixed Income: </a:t>
            </a:r>
          </a:p>
          <a:p>
            <a:pPr marL="0" marR="0" indent="0" algn="l">
              <a:lnSpc>
                <a:spcPts val="1700"/>
              </a:lnSpc>
              <a:spcBef>
                <a:spcPts val="1305"/>
              </a:spcBef>
              <a:spcAft>
                <a:spcPts val="0"/>
              </a:spcAft>
            </a:pPr>
            <a:r>
              <a:rPr lang="en-US" sz="1600" b="1" spc="-55">
                <a:solidFill>
                  <a:srgbClr val="7E7E7E"/>
                </a:solidFill>
                <a:latin typeface="Arial" panose="02020603050405020304" pitchFamily="2"/>
              </a:rPr>
              <a:t>Certificates of debt generally issued by governments or corporations paying a set income over a set term </a:t>
            </a:r>
          </a:p>
          <a:p>
            <a:pPr marL="0" marR="0" indent="0" algn="l">
              <a:lnSpc>
                <a:spcPts val="1800"/>
              </a:lnSpc>
              <a:spcBef>
                <a:spcPts val="1850"/>
              </a:spcBef>
              <a:spcAft>
                <a:spcPts val="0"/>
              </a:spcAft>
            </a:pPr>
            <a:r>
              <a:rPr lang="en-US" sz="1600" b="1" spc="-60">
                <a:solidFill>
                  <a:srgbClr val="A22538"/>
                </a:solidFill>
                <a:latin typeface="Arial" panose="02020603050405020304" pitchFamily="2"/>
              </a:rPr>
              <a:t>Examples: </a:t>
            </a:r>
          </a:p>
          <a:p>
            <a:pPr marL="0" marR="0" indent="0" algn="l">
              <a:lnSpc>
                <a:spcPts val="1800"/>
              </a:lnSpc>
              <a:spcBef>
                <a:spcPts val="840"/>
              </a:spcBef>
              <a:spcAft>
                <a:spcPts val="0"/>
              </a:spcAft>
            </a:pPr>
            <a:r>
              <a:rPr lang="en-US" sz="1600" b="1" spc="-50">
                <a:solidFill>
                  <a:srgbClr val="7E7E7E"/>
                </a:solidFill>
                <a:latin typeface="Arial" panose="02020603050405020304" pitchFamily="2"/>
              </a:rPr>
              <a:t>U.S. Government Bonds </a:t>
            </a:r>
          </a:p>
          <a:p>
            <a:pPr marL="0" marR="0" indent="0" algn="l">
              <a:lnSpc>
                <a:spcPts val="1800"/>
              </a:lnSpc>
              <a:spcBef>
                <a:spcPts val="790"/>
              </a:spcBef>
              <a:spcAft>
                <a:spcPts val="0"/>
              </a:spcAft>
            </a:pPr>
            <a:r>
              <a:rPr lang="en-US" sz="1600" b="1" spc="-50">
                <a:solidFill>
                  <a:srgbClr val="7E7E7E"/>
                </a:solidFill>
                <a:latin typeface="Arial" panose="02020603050405020304" pitchFamily="2"/>
              </a:rPr>
              <a:t>Corporate Bonds </a:t>
            </a:r>
          </a:p>
          <a:p>
            <a:pPr marL="0" marR="0" indent="0" algn="l">
              <a:lnSpc>
                <a:spcPts val="1800"/>
              </a:lnSpc>
              <a:spcBef>
                <a:spcPts val="815"/>
              </a:spcBef>
              <a:spcAft>
                <a:spcPts val="0"/>
              </a:spcAft>
            </a:pPr>
            <a:r>
              <a:rPr lang="en-US" sz="1600" b="1" spc="-50">
                <a:solidFill>
                  <a:srgbClr val="7E7E7E"/>
                </a:solidFill>
                <a:latin typeface="Arial" panose="02020603050405020304" pitchFamily="2"/>
              </a:rPr>
              <a:t>Fixed Income Funds </a:t>
            </a:r>
          </a:p>
          <a:p>
            <a:pPr marL="0" marR="0" indent="0" algn="l">
              <a:lnSpc>
                <a:spcPts val="1800"/>
              </a:lnSpc>
              <a:spcBef>
                <a:spcPts val="790"/>
              </a:spcBef>
              <a:spcAft>
                <a:spcPts val="0"/>
              </a:spcAft>
            </a:pPr>
            <a:r>
              <a:rPr lang="en-US" sz="1600" b="1" spc="-50">
                <a:solidFill>
                  <a:srgbClr val="7E7E7E"/>
                </a:solidFill>
                <a:latin typeface="Arial" panose="02020603050405020304" pitchFamily="2"/>
              </a:rPr>
              <a:t>Bond Funds  </a:t>
            </a:r>
          </a:p>
        </p:txBody>
      </p:sp>
      <p:sp>
        <p:nvSpPr>
          <p:cNvPr id="461" name="Text Placeholder 460"/>
          <p:cNvSpPr>
            <a:spLocks noGrp="1"/>
          </p:cNvSpPr>
          <p:nvPr>
            <p:ph type="body" idx="10"/>
          </p:nvPr>
        </p:nvSpPr>
        <p:spPr>
          <a:xfrm>
            <a:off x="6516370" y="2607945"/>
            <a:ext cx="2603500" cy="3731895"/>
          </a:xfrm>
          <a:prstGeom prst="rect">
            <a:avLst/>
          </a:prstGeom>
          <a:noFill/>
          <a:ln w="0" cmpd="sng">
            <a:noFill/>
            <a:prstDash val="solid"/>
          </a:ln>
        </p:spPr>
        <p:txBody>
          <a:bodyPr vert="horz" lIns="0" tIns="1270" rIns="0" bIns="0" anchor="t"/>
          <a:lstStyle/>
          <a:p>
            <a:pPr marL="0" marR="0" indent="0" algn="l">
              <a:lnSpc>
                <a:spcPts val="1800"/>
              </a:lnSpc>
              <a:spcAft>
                <a:spcPts val="0"/>
              </a:spcAft>
            </a:pPr>
            <a:r>
              <a:rPr lang="en-US" sz="1600" b="1" spc="-70">
                <a:solidFill>
                  <a:srgbClr val="A22538"/>
                </a:solidFill>
                <a:latin typeface="Arial" panose="02020603050405020304" pitchFamily="2"/>
              </a:rPr>
              <a:t>Equity: </a:t>
            </a:r>
          </a:p>
          <a:p>
            <a:pPr marL="0" marR="0" indent="0" algn="l">
              <a:lnSpc>
                <a:spcPts val="1700"/>
              </a:lnSpc>
              <a:spcBef>
                <a:spcPts val="1295"/>
              </a:spcBef>
              <a:spcAft>
                <a:spcPts val="0"/>
              </a:spcAft>
            </a:pPr>
            <a:r>
              <a:rPr lang="en-US" sz="1600" b="1" spc="-45">
                <a:solidFill>
                  <a:srgbClr val="7E7E7E"/>
                </a:solidFill>
                <a:latin typeface="Arial" panose="02020603050405020304" pitchFamily="2"/>
              </a:rPr>
              <a:t>Stock represents ownership in a corporation </a:t>
            </a:r>
          </a:p>
          <a:p>
            <a:pPr marL="0" marR="0" indent="0" algn="l">
              <a:lnSpc>
                <a:spcPts val="1800"/>
              </a:lnSpc>
              <a:spcBef>
                <a:spcPts val="5230"/>
              </a:spcBef>
              <a:spcAft>
                <a:spcPts val="0"/>
              </a:spcAft>
            </a:pPr>
            <a:r>
              <a:rPr lang="en-US" sz="1600" b="1" spc="-60">
                <a:solidFill>
                  <a:srgbClr val="A22538"/>
                </a:solidFill>
                <a:latin typeface="Arial" panose="02020603050405020304" pitchFamily="2"/>
              </a:rPr>
              <a:t>Examples: </a:t>
            </a:r>
          </a:p>
          <a:p>
            <a:pPr marL="0" marR="0" indent="0" algn="l">
              <a:lnSpc>
                <a:spcPts val="1800"/>
              </a:lnSpc>
              <a:spcBef>
                <a:spcPts val="840"/>
              </a:spcBef>
              <a:spcAft>
                <a:spcPts val="0"/>
              </a:spcAft>
            </a:pPr>
            <a:r>
              <a:rPr lang="en-US" sz="1600" b="1" spc="-45">
                <a:solidFill>
                  <a:srgbClr val="7E7E7E"/>
                </a:solidFill>
                <a:latin typeface="Arial" panose="02020603050405020304" pitchFamily="2"/>
              </a:rPr>
              <a:t>Company Stock </a:t>
            </a:r>
          </a:p>
          <a:p>
            <a:pPr marL="0" marR="0" indent="0" algn="l">
              <a:lnSpc>
                <a:spcPts val="1800"/>
              </a:lnSpc>
              <a:spcBef>
                <a:spcPts val="790"/>
              </a:spcBef>
              <a:spcAft>
                <a:spcPts val="0"/>
              </a:spcAft>
            </a:pPr>
            <a:r>
              <a:rPr lang="en-US" sz="1600" b="1" spc="-50">
                <a:solidFill>
                  <a:srgbClr val="7E7E7E"/>
                </a:solidFill>
                <a:latin typeface="Arial" panose="02020603050405020304" pitchFamily="2"/>
              </a:rPr>
              <a:t>Equity Funds </a:t>
            </a:r>
          </a:p>
          <a:p>
            <a:pPr marL="0" marR="0" indent="0" algn="l">
              <a:lnSpc>
                <a:spcPts val="1800"/>
              </a:lnSpc>
              <a:spcBef>
                <a:spcPts val="815"/>
              </a:spcBef>
              <a:spcAft>
                <a:spcPts val="0"/>
              </a:spcAft>
            </a:pPr>
            <a:r>
              <a:rPr lang="en-US" sz="1600" b="1" spc="-50">
                <a:solidFill>
                  <a:srgbClr val="7E7E7E"/>
                </a:solidFill>
                <a:latin typeface="Arial" panose="02020603050405020304" pitchFamily="2"/>
              </a:rPr>
              <a:t>Stock Funds </a:t>
            </a:r>
          </a:p>
          <a:p>
            <a:pPr marL="0" marR="0" indent="0" algn="l">
              <a:lnSpc>
                <a:spcPts val="1800"/>
              </a:lnSpc>
              <a:spcBef>
                <a:spcPts val="790"/>
              </a:spcBef>
              <a:spcAft>
                <a:spcPts val="0"/>
              </a:spcAft>
            </a:pPr>
            <a:r>
              <a:rPr lang="en-US" sz="1600" b="1" spc="-50">
                <a:solidFill>
                  <a:srgbClr val="7E7E7E"/>
                </a:solidFill>
                <a:latin typeface="Arial" panose="02020603050405020304" pitchFamily="2"/>
              </a:rPr>
              <a:t>Growth Funds </a:t>
            </a:r>
          </a:p>
          <a:p>
            <a:pPr marL="0" marR="0" indent="0" algn="l">
              <a:lnSpc>
                <a:spcPts val="1800"/>
              </a:lnSpc>
              <a:spcBef>
                <a:spcPts val="815"/>
              </a:spcBef>
              <a:spcAft>
                <a:spcPts val="0"/>
              </a:spcAft>
            </a:pPr>
            <a:r>
              <a:rPr lang="en-US" sz="1600" b="1" spc="-50">
                <a:solidFill>
                  <a:srgbClr val="7E7E7E"/>
                </a:solidFill>
                <a:latin typeface="Arial" panose="02020603050405020304" pitchFamily="2"/>
              </a:rPr>
              <a:t>Growth + Income Funds </a:t>
            </a:r>
          </a:p>
          <a:p>
            <a:pPr marL="0" marR="0" indent="0" algn="l">
              <a:lnSpc>
                <a:spcPts val="1800"/>
              </a:lnSpc>
              <a:spcBef>
                <a:spcPts val="790"/>
              </a:spcBef>
              <a:spcAft>
                <a:spcPts val="0"/>
              </a:spcAft>
            </a:pPr>
            <a:r>
              <a:rPr lang="en-US" sz="1600" b="1" spc="-50">
                <a:solidFill>
                  <a:srgbClr val="7E7E7E"/>
                </a:solidFill>
                <a:latin typeface="Arial" panose="02020603050405020304" pitchFamily="2"/>
              </a:rPr>
              <a:t>Foreign Stock Funds </a:t>
            </a:r>
          </a:p>
        </p:txBody>
      </p:sp>
      <p:sp>
        <p:nvSpPr>
          <p:cNvPr id="464" name="Text Placeholder 463"/>
          <p:cNvSpPr>
            <a:spLocks noGrp="1"/>
          </p:cNvSpPr>
          <p:nvPr>
            <p:ph type="body" idx="10"/>
          </p:nvPr>
        </p:nvSpPr>
        <p:spPr>
          <a:xfrm>
            <a:off x="570230" y="6793865"/>
            <a:ext cx="7750810" cy="484505"/>
          </a:xfrm>
          <a:prstGeom prst="rect">
            <a:avLst/>
          </a:prstGeom>
          <a:noFill/>
          <a:ln w="0" cmpd="sng">
            <a:noFill/>
            <a:prstDash val="solid"/>
          </a:ln>
        </p:spPr>
        <p:txBody>
          <a:bodyPr vert="horz" lIns="0" tIns="0" rIns="0" bIns="0" anchor="t">
            <a:normAutofit fontScale="90000"/>
          </a:bodyPr>
          <a:lstStyle/>
          <a:p>
            <a:pPr marL="0" marR="0" indent="0" algn="l">
              <a:lnSpc>
                <a:spcPts val="1900"/>
              </a:lnSpc>
              <a:spcAft>
                <a:spcPts val="0"/>
              </a:spcAft>
              <a:tabLst>
                <a:tab pos="6217920" algn="l"/>
              </a:tabLst>
            </a:pPr>
            <a:r>
              <a:rPr lang="en-US" sz="1950" b="1" spc="35">
                <a:solidFill>
                  <a:srgbClr val="FFFFFF"/>
                </a:solidFill>
                <a:latin typeface="Calibri" panose="02020603050405020304" pitchFamily="2"/>
              </a:rPr>
              <a:t>Lower Risk Greater Risk </a:t>
            </a:r>
          </a:p>
          <a:p>
            <a:pPr marL="0" marR="0" indent="0" algn="l">
              <a:lnSpc>
                <a:spcPts val="1600"/>
              </a:lnSpc>
              <a:spcBef>
                <a:spcPts val="210"/>
              </a:spcBef>
              <a:spcAft>
                <a:spcPts val="0"/>
              </a:spcAft>
              <a:tabLst>
                <a:tab pos="6217920" algn="l"/>
              </a:tabLst>
            </a:pPr>
            <a:r>
              <a:rPr lang="en-US" sz="1950" b="1" spc="5">
                <a:solidFill>
                  <a:srgbClr val="FFFFFF"/>
                </a:solidFill>
                <a:latin typeface="Calibri" panose="02020603050405020304" pitchFamily="2"/>
              </a:rPr>
              <a:t>Lower Return Greater Return </a:t>
            </a:r>
          </a:p>
        </p:txBody>
      </p:sp>
      <p:sp>
        <p:nvSpPr>
          <p:cNvPr id="465" name="Text Placeholder 464"/>
          <p:cNvSpPr>
            <a:spLocks noGrp="1"/>
          </p:cNvSpPr>
          <p:nvPr>
            <p:ph type="body" idx="10"/>
          </p:nvPr>
        </p:nvSpPr>
        <p:spPr>
          <a:xfrm>
            <a:off x="9462135" y="7293610"/>
            <a:ext cx="241300" cy="109855"/>
          </a:xfrm>
          <a:prstGeom prst="rect">
            <a:avLst/>
          </a:prstGeom>
          <a:noFill/>
          <a:ln w="0" cmpd="sng">
            <a:noFill/>
            <a:prstDash val="solid"/>
          </a:ln>
        </p:spPr>
        <p:txBody>
          <a:bodyPr vert="horz" lIns="0" tIns="0" rIns="0" bIns="0" anchor="t"/>
          <a:lstStyle/>
          <a:p>
            <a:pPr marL="0" marR="0" indent="0" algn="r">
              <a:lnSpc>
                <a:spcPts val="800"/>
              </a:lnSpc>
              <a:spcAft>
                <a:spcPts val="0"/>
              </a:spcAft>
            </a:pPr>
            <a:r>
              <a:rPr lang="en-US" sz="1100" spc="35">
                <a:solidFill>
                  <a:srgbClr val="929497"/>
                </a:solidFill>
                <a:latin typeface="Arial" panose="02020603050405020304" pitchFamily="2"/>
              </a:rPr>
              <a:t>30 </a:t>
            </a:r>
          </a:p>
        </p:txBody>
      </p:sp>
    </p:spTree>
    <p:extLst>
      <p:ext uri="{BB962C8B-B14F-4D97-AF65-F5344CB8AC3E}">
        <p14:creationId xmlns:p14="http://schemas.microsoft.com/office/powerpoint/2010/main" val="5272986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19_1_">
    <p:bg>
      <p:bgPr>
        <a:solidFill>
          <a:schemeClr val="bg1">
            <a:alpha val="0"/>
          </a:schemeClr>
        </a:solidFill>
        <a:effectLst/>
      </p:bgPr>
    </p:bg>
    <p:spTree>
      <p:nvGrpSpPr>
        <p:cNvPr id="1" name=""/>
        <p:cNvGrpSpPr/>
        <p:nvPr/>
      </p:nvGrpSpPr>
      <p:grpSpPr>
        <a:xfrm>
          <a:off x="0" y="0"/>
          <a:ext cx="0" cy="0"/>
          <a:chOff x="0" y="0"/>
          <a:chExt cx="0" cy="0"/>
        </a:xfrm>
      </p:grpSpPr>
      <p:sp>
        <p:nvSpPr>
          <p:cNvPr id="469" name="Text Placeholder 468"/>
          <p:cNvSpPr>
            <a:spLocks noGrp="1"/>
          </p:cNvSpPr>
          <p:nvPr>
            <p:ph type="body" idx="10"/>
          </p:nvPr>
        </p:nvSpPr>
        <p:spPr>
          <a:xfrm>
            <a:off x="39052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76" name="Text Placeholder 475"/>
          <p:cNvSpPr>
            <a:spLocks noGrp="1"/>
          </p:cNvSpPr>
          <p:nvPr>
            <p:ph type="body" idx="10"/>
          </p:nvPr>
        </p:nvSpPr>
        <p:spPr>
          <a:xfrm>
            <a:off x="390525" y="6577330"/>
            <a:ext cx="9283700" cy="694055"/>
          </a:xfrm>
          <a:prstGeom prst="rect">
            <a:avLst/>
          </a:prstGeom>
          <a:noFill/>
          <a:ln w="0" cmpd="sng">
            <a:noFill/>
            <a:prstDash val="solid"/>
          </a:ln>
        </p:spPr>
        <p:txBody>
          <a:bodyPr vert="horz" lIns="0" tIns="20320" rIns="0" bIns="0" anchor="t"/>
          <a:lstStyle/>
          <a:p>
            <a:pPr marL="0" marR="0" indent="0" algn="l">
              <a:lnSpc>
                <a:spcPts val="900"/>
              </a:lnSpc>
              <a:spcAft>
                <a:spcPts val="0"/>
              </a:spcAft>
            </a:pPr>
            <a:r>
              <a:rPr lang="en-US" sz="900" spc="0">
                <a:solidFill>
                  <a:srgbClr val="7E7E7E"/>
                </a:solidFill>
                <a:latin typeface="Calibri" panose="02020603050405020304" pitchFamily="2"/>
              </a:rPr>
              <a:t>Source: Morningstar Direct </a:t>
            </a:r>
          </a:p>
          <a:p>
            <a:pPr marL="0" marR="548640" indent="0" algn="l">
              <a:lnSpc>
                <a:spcPts val="1100"/>
              </a:lnSpc>
              <a:spcBef>
                <a:spcPts val="0"/>
              </a:spcBef>
              <a:spcAft>
                <a:spcPts val="50"/>
              </a:spcAft>
            </a:pPr>
            <a:r>
              <a:rPr lang="en-US" sz="900" spc="0">
                <a:solidFill>
                  <a:srgbClr val="7E7E7E"/>
                </a:solidFill>
                <a:latin typeface="Calibri" panose="02020603050405020304" pitchFamily="2"/>
              </a:rPr>
              <a:t>Chart assumes $100 invested in different investment types on 02/01/1982 through 06/30/2017. Stocks are represented by the Standard &amp; Poor's 500 Index (an unmanaged index of the stocks of 500 major corporations). Bonds are represented by the Barclay's U.S. Aggregate Bond Index (an unmanaged index of U.S. government, corporate, and mortgage-backed securities). Cash alternatives are represented by 3-month Treasury bills. Inflation is represented by the CPI Index. Indexes are unmanaged and do not include fees and expenses an investor would normally incur. Past performance does not guarantee future results. It is not possible to invest directly in an index. </a:t>
            </a:r>
          </a:p>
        </p:txBody>
      </p:sp>
      <p:sp>
        <p:nvSpPr>
          <p:cNvPr id="477" name="Text Placeholder 476"/>
          <p:cNvSpPr>
            <a:spLocks noGrp="1"/>
          </p:cNvSpPr>
          <p:nvPr>
            <p:ph type="body" idx="10"/>
          </p:nvPr>
        </p:nvSpPr>
        <p:spPr>
          <a:xfrm>
            <a:off x="390525" y="7271385"/>
            <a:ext cx="9283700" cy="170815"/>
          </a:xfrm>
          <a:prstGeom prst="rect">
            <a:avLst/>
          </a:prstGeom>
          <a:noFill/>
          <a:ln w="0" cmpd="sng">
            <a:noFill/>
            <a:prstDash val="solid"/>
          </a:ln>
        </p:spPr>
        <p:txBody>
          <a:bodyPr vert="horz" lIns="0" tIns="1270" rIns="0" bIns="0" anchor="t"/>
          <a:lstStyle/>
          <a:p>
            <a:pPr marL="0" marR="0" indent="0" algn="r">
              <a:lnSpc>
                <a:spcPts val="1300"/>
              </a:lnSpc>
              <a:spcAft>
                <a:spcPts val="15"/>
              </a:spcAft>
            </a:pPr>
            <a:r>
              <a:rPr lang="en-US" sz="1100" spc="90">
                <a:solidFill>
                  <a:srgbClr val="939394"/>
                </a:solidFill>
                <a:latin typeface="Arial" panose="02020603050405020304" pitchFamily="2"/>
              </a:rPr>
              <a:t>31 </a:t>
            </a:r>
          </a:p>
        </p:txBody>
      </p:sp>
    </p:spTree>
    <p:extLst>
      <p:ext uri="{BB962C8B-B14F-4D97-AF65-F5344CB8AC3E}">
        <p14:creationId xmlns:p14="http://schemas.microsoft.com/office/powerpoint/2010/main" val="16483601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20_1_">
    <p:bg>
      <p:bgPr>
        <a:solidFill>
          <a:schemeClr val="bg1">
            <a:alpha val="0"/>
          </a:schemeClr>
        </a:solidFill>
        <a:effectLst/>
      </p:bgPr>
    </p:bg>
    <p:spTree>
      <p:nvGrpSpPr>
        <p:cNvPr id="1" name=""/>
        <p:cNvGrpSpPr/>
        <p:nvPr/>
      </p:nvGrpSpPr>
      <p:grpSpPr>
        <a:xfrm>
          <a:off x="0" y="0"/>
          <a:ext cx="0" cy="0"/>
          <a:chOff x="0" y="0"/>
          <a:chExt cx="0" cy="0"/>
        </a:xfrm>
      </p:grpSpPr>
      <p:sp>
        <p:nvSpPr>
          <p:cNvPr id="480" name="Text Placeholder 479"/>
          <p:cNvSpPr>
            <a:spLocks noGrp="1"/>
          </p:cNvSpPr>
          <p:nvPr>
            <p:ph type="body" idx="10"/>
          </p:nvPr>
        </p:nvSpPr>
        <p:spPr>
          <a:xfrm>
            <a:off x="425450" y="1039495"/>
            <a:ext cx="916686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85" name="Text Placeholder 484"/>
          <p:cNvSpPr>
            <a:spLocks noGrp="1"/>
          </p:cNvSpPr>
          <p:nvPr>
            <p:ph type="body" idx="10"/>
          </p:nvPr>
        </p:nvSpPr>
        <p:spPr>
          <a:xfrm>
            <a:off x="425450" y="1503680"/>
            <a:ext cx="9283700" cy="942975"/>
          </a:xfrm>
          <a:prstGeom prst="rect">
            <a:avLst/>
          </a:prstGeom>
          <a:noFill/>
          <a:ln w="0" cmpd="sng">
            <a:noFill/>
            <a:prstDash val="solid"/>
          </a:ln>
        </p:spPr>
        <p:txBody>
          <a:bodyPr vert="horz" lIns="0" tIns="2540" rIns="0" bIns="0" anchor="t"/>
          <a:lstStyle/>
          <a:p>
            <a:pPr marL="137160" marR="0" indent="0" algn="l">
              <a:lnSpc>
                <a:spcPts val="2700"/>
              </a:lnSpc>
              <a:spcAft>
                <a:spcPts val="0"/>
              </a:spcAft>
            </a:pPr>
            <a:r>
              <a:rPr lang="en-US" sz="2400" b="1" spc="0">
                <a:solidFill>
                  <a:srgbClr val="00337E"/>
                </a:solidFill>
                <a:latin typeface="Arial" panose="02020603050405020304" pitchFamily="2"/>
              </a:rPr>
              <a:t>Referred to as QDIA, this is the default investment option if </a:t>
            </a:r>
          </a:p>
          <a:p>
            <a:pPr marL="137160" marR="0" indent="0" algn="l">
              <a:lnSpc>
                <a:spcPts val="2700"/>
              </a:lnSpc>
              <a:spcBef>
                <a:spcPts val="135"/>
              </a:spcBef>
              <a:spcAft>
                <a:spcPts val="1735"/>
              </a:spcAft>
            </a:pPr>
            <a:r>
              <a:rPr lang="en-US" sz="2400" b="1" spc="-5">
                <a:solidFill>
                  <a:srgbClr val="00337E"/>
                </a:solidFill>
                <a:latin typeface="Arial" panose="02020603050405020304" pitchFamily="2"/>
              </a:rPr>
              <a:t>you do not make an investment election in your account. </a:t>
            </a:r>
          </a:p>
        </p:txBody>
      </p:sp>
      <p:sp>
        <p:nvSpPr>
          <p:cNvPr id="486" name="Text Placeholder 485"/>
          <p:cNvSpPr>
            <a:spLocks noGrp="1"/>
          </p:cNvSpPr>
          <p:nvPr>
            <p:ph type="body" idx="10"/>
          </p:nvPr>
        </p:nvSpPr>
        <p:spPr>
          <a:xfrm>
            <a:off x="425450" y="2446655"/>
            <a:ext cx="9283700" cy="2719705"/>
          </a:xfrm>
          <a:prstGeom prst="rect">
            <a:avLst/>
          </a:prstGeom>
          <a:noFill/>
          <a:ln w="0" cmpd="sng">
            <a:noFill/>
            <a:prstDash val="solid"/>
          </a:ln>
        </p:spPr>
        <p:txBody>
          <a:bodyPr vert="horz" lIns="0" tIns="540385" rIns="0" bIns="0" anchor="t">
            <a:normAutofit fontScale="95000"/>
          </a:bodyPr>
          <a:lstStyle/>
          <a:p>
            <a:pPr marL="137160" marR="0" indent="320040" algn="just">
              <a:lnSpc>
                <a:spcPts val="2400"/>
              </a:lnSpc>
              <a:spcAft>
                <a:spcPts val="0"/>
              </a:spcAft>
              <a:buFont typeface="Arial"/>
              <a:buChar char="·"/>
            </a:pPr>
            <a:r>
              <a:rPr lang="en-US" sz="2000" b="1" spc="-35">
                <a:solidFill>
                  <a:srgbClr val="585858"/>
                </a:solidFill>
                <a:latin typeface="Arial" panose="02020603050405020304" pitchFamily="2"/>
              </a:rPr>
              <a:t>Department of Labor regulations generally require that the QDIA </a:t>
            </a:r>
          </a:p>
          <a:p>
            <a:pPr marL="457200" marR="0" indent="0" algn="just">
              <a:lnSpc>
                <a:spcPts val="2400"/>
              </a:lnSpc>
              <a:spcBef>
                <a:spcPts val="0"/>
              </a:spcBef>
              <a:spcAft>
                <a:spcPts val="0"/>
              </a:spcAft>
            </a:pPr>
            <a:r>
              <a:rPr lang="en-US" sz="2000" b="1" spc="-40">
                <a:solidFill>
                  <a:srgbClr val="585858"/>
                </a:solidFill>
                <a:latin typeface="Arial" panose="02020603050405020304" pitchFamily="2"/>
              </a:rPr>
              <a:t>be a balanced fund or a target date fund, not a money market fund </a:t>
            </a:r>
          </a:p>
          <a:p>
            <a:pPr marL="137160" marR="0" indent="320040" algn="just">
              <a:lnSpc>
                <a:spcPts val="2400"/>
              </a:lnSpc>
              <a:spcBef>
                <a:spcPts val="2420"/>
              </a:spcBef>
              <a:spcAft>
                <a:spcPts val="0"/>
              </a:spcAft>
              <a:buFont typeface="Arial"/>
              <a:buChar char="·"/>
            </a:pPr>
            <a:r>
              <a:rPr lang="en-US" sz="2000" b="1" spc="-40">
                <a:solidFill>
                  <a:srgbClr val="585858"/>
                </a:solidFill>
                <a:latin typeface="Arial" panose="02020603050405020304" pitchFamily="2"/>
              </a:rPr>
              <a:t>The QDIA for your plan is a balanced fund </a:t>
            </a:r>
            <a:r>
              <a:rPr lang="en-US" sz="2050" b="1" spc="-50">
                <a:solidFill>
                  <a:srgbClr val="585858"/>
                </a:solidFill>
                <a:latin typeface="Arial" panose="02020603050405020304" pitchFamily="2"/>
              </a:rPr>
              <a:t>– </a:t>
            </a:r>
            <a:r>
              <a:rPr lang="en-US" sz="2000" b="1" spc="-40">
                <a:solidFill>
                  <a:srgbClr val="585858"/>
                </a:solidFill>
                <a:latin typeface="Arial" panose="02020603050405020304" pitchFamily="2"/>
              </a:rPr>
              <a:t>T. Rowe Price Capital </a:t>
            </a:r>
          </a:p>
          <a:p>
            <a:pPr marL="457200" marR="0" indent="0" algn="just">
              <a:lnSpc>
                <a:spcPts val="2400"/>
              </a:lnSpc>
              <a:spcBef>
                <a:spcPts val="0"/>
              </a:spcBef>
              <a:spcAft>
                <a:spcPts val="5160"/>
              </a:spcAft>
            </a:pPr>
            <a:r>
              <a:rPr lang="en-US" sz="2000" b="1" spc="-40">
                <a:solidFill>
                  <a:srgbClr val="585858"/>
                </a:solidFill>
                <a:latin typeface="Arial" panose="02020603050405020304" pitchFamily="2"/>
              </a:rPr>
              <a:t>Appreciation Fund (PRWCX) </a:t>
            </a:r>
          </a:p>
        </p:txBody>
      </p:sp>
      <p:sp>
        <p:nvSpPr>
          <p:cNvPr id="490" name="Text Placeholder 489"/>
          <p:cNvSpPr>
            <a:spLocks noGrp="1"/>
          </p:cNvSpPr>
          <p:nvPr>
            <p:ph type="body" idx="10"/>
          </p:nvPr>
        </p:nvSpPr>
        <p:spPr>
          <a:xfrm>
            <a:off x="425450" y="6576060"/>
            <a:ext cx="9283700" cy="1056640"/>
          </a:xfrm>
          <a:prstGeom prst="rect">
            <a:avLst/>
          </a:prstGeom>
          <a:noFill/>
          <a:ln w="0" cmpd="sng">
            <a:noFill/>
            <a:prstDash val="solid"/>
          </a:ln>
        </p:spPr>
        <p:txBody>
          <a:bodyPr vert="horz" lIns="0" tIns="1270" rIns="0" bIns="0" anchor="t">
            <a:normAutofit fontScale="90000"/>
          </a:bodyPr>
          <a:lstStyle/>
          <a:p>
            <a:pPr marL="137160" marR="0" indent="0" algn="l">
              <a:lnSpc>
                <a:spcPts val="1300"/>
              </a:lnSpc>
              <a:spcAft>
                <a:spcPts val="0"/>
              </a:spcAft>
            </a:pPr>
            <a:r>
              <a:rPr lang="en-US" sz="1100" spc="0">
                <a:solidFill>
                  <a:srgbClr val="000000"/>
                </a:solidFill>
                <a:latin typeface="Arial" panose="02020603050405020304" pitchFamily="2"/>
              </a:rPr>
              <a:t>Source: Morningstar - As of</a:t>
            </a:r>
            <a:r>
              <a:rPr lang="en-US" sz="1100" spc="0">
                <a:solidFill>
                  <a:srgbClr val="FF0000"/>
                </a:solidFill>
                <a:latin typeface="Arial" panose="02020603050405020304" pitchFamily="2"/>
              </a:rPr>
              <a:t> XX/XX/XX </a:t>
            </a:r>
          </a:p>
          <a:p>
            <a:pPr marL="3474720" marR="0" indent="0" algn="l">
              <a:lnSpc>
                <a:spcPts val="2200"/>
              </a:lnSpc>
              <a:spcBef>
                <a:spcPts val="1975"/>
              </a:spcBef>
              <a:spcAft>
                <a:spcPts val="0"/>
              </a:spcAft>
            </a:pPr>
            <a:r>
              <a:rPr lang="en-US" sz="1950" b="1" spc="70">
                <a:solidFill>
                  <a:srgbClr val="FF0000"/>
                </a:solidFill>
                <a:latin typeface="Calibri" panose="02020603050405020304" pitchFamily="2"/>
              </a:rPr>
              <a:t>PLEASE NOTE THAT DATA AND AS OF DATE WILL </a:t>
            </a:r>
          </a:p>
          <a:p>
            <a:pPr marL="3474720" marR="0" indent="0" algn="l">
              <a:lnSpc>
                <a:spcPts val="2200"/>
              </a:lnSpc>
              <a:spcBef>
                <a:spcPts val="105"/>
              </a:spcBef>
              <a:spcAft>
                <a:spcPts val="500"/>
              </a:spcAft>
              <a:tabLst>
                <a:tab pos="9281160" algn="r"/>
              </a:tabLst>
            </a:pPr>
            <a:r>
              <a:rPr lang="en-US" sz="1950" b="1" spc="0">
                <a:solidFill>
                  <a:srgbClr val="FF0000"/>
                </a:solidFill>
                <a:latin typeface="Calibri" panose="02020603050405020304" pitchFamily="2"/>
              </a:rPr>
              <a:t>BE UPDATED FOR EACH PRESENTATION </a:t>
            </a:r>
            <a:r>
              <a:rPr lang="en-US" sz="1100" spc="0">
                <a:solidFill>
                  <a:srgbClr val="929497"/>
                </a:solidFill>
                <a:latin typeface="Arial" panose="02020603050405020304" pitchFamily="2"/>
              </a:rPr>
              <a:t>32 </a:t>
            </a:r>
          </a:p>
        </p:txBody>
      </p:sp>
    </p:spTree>
    <p:extLst>
      <p:ext uri="{BB962C8B-B14F-4D97-AF65-F5344CB8AC3E}">
        <p14:creationId xmlns:p14="http://schemas.microsoft.com/office/powerpoint/2010/main" val="18058016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21_1_">
    <p:bg>
      <p:bgPr>
        <a:solidFill>
          <a:schemeClr val="bg1">
            <a:alpha val="0"/>
          </a:schemeClr>
        </a:solidFill>
        <a:effectLst/>
      </p:bgPr>
    </p:bg>
    <p:spTree>
      <p:nvGrpSpPr>
        <p:cNvPr id="1" name=""/>
        <p:cNvGrpSpPr/>
        <p:nvPr/>
      </p:nvGrpSpPr>
      <p:grpSpPr>
        <a:xfrm>
          <a:off x="0" y="0"/>
          <a:ext cx="0" cy="0"/>
          <a:chOff x="0" y="0"/>
          <a:chExt cx="0" cy="0"/>
        </a:xfrm>
      </p:grpSpPr>
      <p:sp>
        <p:nvSpPr>
          <p:cNvPr id="494" name="Text Placeholder 493"/>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99" name="Text Placeholder 498"/>
          <p:cNvSpPr>
            <a:spLocks noGrp="1"/>
          </p:cNvSpPr>
          <p:nvPr>
            <p:ph type="body" idx="10"/>
          </p:nvPr>
        </p:nvSpPr>
        <p:spPr>
          <a:xfrm>
            <a:off x="2279650" y="1645920"/>
            <a:ext cx="2289175" cy="2289175"/>
          </a:xfrm>
          <a:prstGeom prst="rect">
            <a:avLst/>
          </a:prstGeom>
          <a:solidFill>
            <a:srgbClr val="0A3968"/>
          </a:solidFill>
          <a:ln w="0" cmpd="sng">
            <a:noFill/>
            <a:prstDash val="solid"/>
          </a:ln>
        </p:spPr>
        <p:txBody>
          <a:bodyPr vert="horz" lIns="0" tIns="48895" rIns="0" bIns="0" anchor="t"/>
          <a:lstStyle/>
          <a:p>
            <a:pPr marL="91440" marR="0" indent="0" algn="l">
              <a:lnSpc>
                <a:spcPts val="2200"/>
              </a:lnSpc>
              <a:spcAft>
                <a:spcPts val="0"/>
              </a:spcAft>
            </a:pPr>
            <a:r>
              <a:rPr lang="en-US" sz="1800" b="1" spc="0">
                <a:solidFill>
                  <a:srgbClr val="BEBEBE"/>
                </a:solidFill>
                <a:latin typeface="Arial" panose="02020603050405020304" pitchFamily="2"/>
              </a:rPr>
              <a:t>One Investment Multiple Portfolios </a:t>
            </a:r>
          </a:p>
          <a:p>
            <a:pPr marL="91440" marR="0" indent="0" algn="l">
              <a:lnSpc>
                <a:spcPts val="1400"/>
              </a:lnSpc>
              <a:spcBef>
                <a:spcPts val="2400"/>
              </a:spcBef>
              <a:spcAft>
                <a:spcPts val="0"/>
              </a:spcAft>
            </a:pPr>
            <a:r>
              <a:rPr lang="en-US" sz="1200" b="1" spc="0">
                <a:solidFill>
                  <a:srgbClr val="FFFFFF"/>
                </a:solidFill>
                <a:latin typeface="Arial" panose="02020603050405020304" pitchFamily="2"/>
              </a:rPr>
              <a:t>Combines multiple </a:t>
            </a:r>
          </a:p>
          <a:p>
            <a:pPr marL="91440" marR="0" indent="0" algn="l">
              <a:lnSpc>
                <a:spcPts val="1400"/>
              </a:lnSpc>
              <a:spcBef>
                <a:spcPts val="0"/>
              </a:spcBef>
              <a:spcAft>
                <a:spcPts val="6575"/>
              </a:spcAft>
            </a:pPr>
            <a:r>
              <a:rPr lang="en-US" sz="1200" b="1" spc="0">
                <a:solidFill>
                  <a:srgbClr val="FFFFFF"/>
                </a:solidFill>
                <a:latin typeface="Arial" panose="02020603050405020304" pitchFamily="2"/>
              </a:rPr>
              <a:t>investment portfolios into a single investment </a:t>
            </a:r>
          </a:p>
        </p:txBody>
      </p:sp>
      <p:sp>
        <p:nvSpPr>
          <p:cNvPr id="500" name="Text Placeholder 499"/>
          <p:cNvSpPr>
            <a:spLocks noGrp="1"/>
          </p:cNvSpPr>
          <p:nvPr>
            <p:ph type="body" idx="10"/>
          </p:nvPr>
        </p:nvSpPr>
        <p:spPr>
          <a:xfrm>
            <a:off x="2279650" y="4077970"/>
            <a:ext cx="2289175" cy="2289175"/>
          </a:xfrm>
          <a:prstGeom prst="rect">
            <a:avLst/>
          </a:prstGeom>
          <a:solidFill>
            <a:srgbClr val="0A3968"/>
          </a:solidFill>
          <a:ln w="0" cmpd="sng">
            <a:noFill/>
            <a:prstDash val="solid"/>
          </a:ln>
        </p:spPr>
        <p:txBody>
          <a:bodyPr vert="horz" lIns="0" tIns="52705" rIns="0" bIns="0" anchor="t"/>
          <a:lstStyle/>
          <a:p>
            <a:pPr marL="91440" marR="0" indent="0" algn="l">
              <a:lnSpc>
                <a:spcPts val="2200"/>
              </a:lnSpc>
              <a:spcAft>
                <a:spcPts val="0"/>
              </a:spcAft>
            </a:pPr>
            <a:r>
              <a:rPr lang="en-US" sz="1800" b="1" spc="0">
                <a:solidFill>
                  <a:srgbClr val="BEBEBE"/>
                </a:solidFill>
                <a:latin typeface="Arial" panose="02020603050405020304" pitchFamily="2"/>
              </a:rPr>
              <a:t>Automatically Adjusts </a:t>
            </a:r>
          </a:p>
          <a:p>
            <a:pPr marL="91440" marR="0" indent="0" algn="l">
              <a:lnSpc>
                <a:spcPts val="1400"/>
              </a:lnSpc>
              <a:spcBef>
                <a:spcPts val="2395"/>
              </a:spcBef>
              <a:spcAft>
                <a:spcPts val="6550"/>
              </a:spcAft>
            </a:pPr>
            <a:r>
              <a:rPr lang="en-US" sz="1200" b="1" spc="0">
                <a:solidFill>
                  <a:srgbClr val="FFFFFF"/>
                </a:solidFill>
                <a:latin typeface="Arial" panose="02020603050405020304" pitchFamily="2"/>
              </a:rPr>
              <a:t>Typically become </a:t>
            </a:r>
            <a:r>
              <a:t/>
            </a:r>
            <a:br/>
            <a:r>
              <a:rPr lang="en-US" sz="1200" b="1" spc="0">
                <a:solidFill>
                  <a:srgbClr val="FFFFFF"/>
                </a:solidFill>
                <a:latin typeface="Arial" panose="02020603050405020304" pitchFamily="2"/>
              </a:rPr>
              <a:t>more conservative </a:t>
            </a:r>
            <a:r>
              <a:t/>
            </a:r>
            <a:br/>
            <a:r>
              <a:rPr lang="en-US" sz="1200" b="1" spc="0">
                <a:solidFill>
                  <a:srgbClr val="FFFFFF"/>
                </a:solidFill>
                <a:latin typeface="Arial" panose="02020603050405020304" pitchFamily="2"/>
              </a:rPr>
              <a:t>over time </a:t>
            </a:r>
          </a:p>
        </p:txBody>
      </p:sp>
      <p:sp>
        <p:nvSpPr>
          <p:cNvPr id="501" name="Text Placeholder 500"/>
          <p:cNvSpPr>
            <a:spLocks noGrp="1"/>
          </p:cNvSpPr>
          <p:nvPr>
            <p:ph type="body" idx="10"/>
          </p:nvPr>
        </p:nvSpPr>
        <p:spPr>
          <a:xfrm>
            <a:off x="4739640" y="1645920"/>
            <a:ext cx="2289175" cy="2289175"/>
          </a:xfrm>
          <a:prstGeom prst="rect">
            <a:avLst/>
          </a:prstGeom>
          <a:solidFill>
            <a:srgbClr val="0A3968"/>
          </a:solidFill>
          <a:ln w="0" cmpd="sng">
            <a:noFill/>
            <a:prstDash val="solid"/>
          </a:ln>
        </p:spPr>
        <p:txBody>
          <a:bodyPr vert="horz" lIns="0" tIns="48895" rIns="0" bIns="0" anchor="t"/>
          <a:lstStyle/>
          <a:p>
            <a:pPr marL="91440" marR="0" indent="0" algn="l">
              <a:lnSpc>
                <a:spcPts val="2200"/>
              </a:lnSpc>
              <a:spcAft>
                <a:spcPts val="0"/>
              </a:spcAft>
            </a:pPr>
            <a:r>
              <a:rPr lang="en-US" sz="1800" b="1" spc="-45">
                <a:solidFill>
                  <a:srgbClr val="BEBEBE"/>
                </a:solidFill>
                <a:latin typeface="Arial" panose="02020603050405020304" pitchFamily="2"/>
              </a:rPr>
              <a:t>Pre-allocated </a:t>
            </a:r>
          </a:p>
          <a:p>
            <a:pPr marL="91440" marR="320040" indent="0" algn="l">
              <a:lnSpc>
                <a:spcPts val="1400"/>
              </a:lnSpc>
              <a:spcBef>
                <a:spcPts val="3840"/>
              </a:spcBef>
              <a:spcAft>
                <a:spcPts val="7295"/>
              </a:spcAft>
            </a:pPr>
            <a:r>
              <a:rPr lang="en-US" sz="1200" b="1" spc="-10">
                <a:solidFill>
                  <a:srgbClr val="FFFFFF"/>
                </a:solidFill>
                <a:latin typeface="Arial" panose="02020603050405020304" pitchFamily="2"/>
              </a:rPr>
              <a:t>Underlying investment portfolios allocated based on target year </a:t>
            </a:r>
          </a:p>
        </p:txBody>
      </p:sp>
      <p:sp>
        <p:nvSpPr>
          <p:cNvPr id="502" name="Text Placeholder 501"/>
          <p:cNvSpPr>
            <a:spLocks noGrp="1"/>
          </p:cNvSpPr>
          <p:nvPr>
            <p:ph type="body" idx="10"/>
          </p:nvPr>
        </p:nvSpPr>
        <p:spPr>
          <a:xfrm>
            <a:off x="4739640" y="4077970"/>
            <a:ext cx="2289175" cy="2289175"/>
          </a:xfrm>
          <a:prstGeom prst="rect">
            <a:avLst/>
          </a:prstGeom>
          <a:solidFill>
            <a:srgbClr val="0A3968"/>
          </a:solidFill>
          <a:ln w="0" cmpd="sng">
            <a:noFill/>
            <a:prstDash val="solid"/>
          </a:ln>
        </p:spPr>
        <p:txBody>
          <a:bodyPr vert="horz" lIns="0" tIns="52705" rIns="0" bIns="0" anchor="t"/>
          <a:lstStyle/>
          <a:p>
            <a:pPr marL="91440" marR="0" indent="0" algn="l">
              <a:lnSpc>
                <a:spcPts val="2200"/>
              </a:lnSpc>
              <a:spcAft>
                <a:spcPts val="0"/>
              </a:spcAft>
            </a:pPr>
            <a:r>
              <a:rPr lang="en-US" sz="1800" b="1" spc="-40">
                <a:solidFill>
                  <a:srgbClr val="BEBEBE"/>
                </a:solidFill>
                <a:latin typeface="Arial" panose="02020603050405020304" pitchFamily="2"/>
              </a:rPr>
              <a:t>Single </a:t>
            </a:r>
          </a:p>
          <a:p>
            <a:pPr marL="91440" marR="0" indent="0" algn="l">
              <a:lnSpc>
                <a:spcPts val="2200"/>
              </a:lnSpc>
              <a:spcBef>
                <a:spcPts val="0"/>
              </a:spcBef>
              <a:spcAft>
                <a:spcPts val="0"/>
              </a:spcAft>
            </a:pPr>
            <a:r>
              <a:rPr lang="en-US" sz="1800" b="1" spc="-45">
                <a:solidFill>
                  <a:srgbClr val="BEBEBE"/>
                </a:solidFill>
                <a:latin typeface="Arial" panose="02020603050405020304" pitchFamily="2"/>
              </a:rPr>
              <a:t>Investment </a:t>
            </a:r>
          </a:p>
          <a:p>
            <a:pPr marL="91440" marR="0" indent="0" algn="l">
              <a:lnSpc>
                <a:spcPts val="1400"/>
              </a:lnSpc>
              <a:spcBef>
                <a:spcPts val="3595"/>
              </a:spcBef>
              <a:spcAft>
                <a:spcPts val="6790"/>
              </a:spcAft>
            </a:pPr>
            <a:r>
              <a:rPr lang="en-US" sz="1200" b="1" spc="0">
                <a:solidFill>
                  <a:srgbClr val="FFFFFF"/>
                </a:solidFill>
                <a:latin typeface="Arial" panose="02020603050405020304" pitchFamily="2"/>
              </a:rPr>
              <a:t>Designed to function as a complete portfolio </a:t>
            </a:r>
          </a:p>
        </p:txBody>
      </p:sp>
      <p:sp>
        <p:nvSpPr>
          <p:cNvPr id="503" name="Text Placeholder 502"/>
          <p:cNvSpPr>
            <a:spLocks noGrp="1"/>
          </p:cNvSpPr>
          <p:nvPr>
            <p:ph type="body" idx="10"/>
          </p:nvPr>
        </p:nvSpPr>
        <p:spPr>
          <a:xfrm>
            <a:off x="454660" y="6367145"/>
            <a:ext cx="9283700" cy="913130"/>
          </a:xfrm>
          <a:prstGeom prst="rect">
            <a:avLst/>
          </a:prstGeom>
          <a:noFill/>
          <a:ln w="0" cmpd="sng">
            <a:noFill/>
            <a:prstDash val="solid"/>
          </a:ln>
        </p:spPr>
        <p:txBody>
          <a:bodyPr vert="horz" lIns="0" tIns="301625" rIns="0" bIns="0" anchor="t"/>
          <a:lstStyle/>
          <a:p>
            <a:pPr marL="45720" marR="1097280" indent="0" algn="just">
              <a:lnSpc>
                <a:spcPts val="1200"/>
              </a:lnSpc>
              <a:spcAft>
                <a:spcPts val="0"/>
              </a:spcAft>
            </a:pPr>
            <a:r>
              <a:rPr lang="en-US" sz="1000" spc="0">
                <a:solidFill>
                  <a:srgbClr val="585858"/>
                </a:solidFill>
                <a:latin typeface="Arial" panose="02020603050405020304" pitchFamily="2"/>
              </a:rPr>
              <a:t>The principal value of the target-date investments is not guaranteed at any time, including at or after the target date, which is the approximate date when investors plan to retire. These investments typically invest in a broad range of underlying investments that include stocks, bonds, and short-term investments and are subject to the risks of different areas of the market. In addition, the objectives of target-date investments typically change over time to become more conservative. </a:t>
            </a:r>
          </a:p>
        </p:txBody>
      </p:sp>
      <p:sp>
        <p:nvSpPr>
          <p:cNvPr id="504" name="Text Placeholder 503"/>
          <p:cNvSpPr>
            <a:spLocks noGrp="1"/>
          </p:cNvSpPr>
          <p:nvPr>
            <p:ph type="body" idx="10"/>
          </p:nvPr>
        </p:nvSpPr>
        <p:spPr>
          <a:xfrm>
            <a:off x="454660" y="7280275"/>
            <a:ext cx="9283700" cy="161925"/>
          </a:xfrm>
          <a:prstGeom prst="rect">
            <a:avLst/>
          </a:prstGeom>
          <a:noFill/>
          <a:ln w="0" cmpd="sng">
            <a:noFill/>
            <a:prstDash val="solid"/>
          </a:ln>
        </p:spPr>
        <p:txBody>
          <a:bodyPr vert="horz" lIns="0" tIns="0" rIns="0" bIns="0" anchor="t"/>
          <a:lstStyle/>
          <a:p>
            <a:pPr marL="0" marR="0" indent="0" algn="r">
              <a:lnSpc>
                <a:spcPts val="1200"/>
              </a:lnSpc>
              <a:spcAft>
                <a:spcPts val="15"/>
              </a:spcAft>
            </a:pPr>
            <a:r>
              <a:rPr lang="en-US" sz="1100" spc="200">
                <a:solidFill>
                  <a:srgbClr val="929497"/>
                </a:solidFill>
                <a:latin typeface="Arial" panose="02020603050405020304" pitchFamily="2"/>
              </a:rPr>
              <a:t>33 </a:t>
            </a:r>
          </a:p>
        </p:txBody>
      </p:sp>
    </p:spTree>
    <p:extLst>
      <p:ext uri="{BB962C8B-B14F-4D97-AF65-F5344CB8AC3E}">
        <p14:creationId xmlns:p14="http://schemas.microsoft.com/office/powerpoint/2010/main" val="263238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75" name="Text Placeholder 174"/>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80" name="Text Placeholder 179"/>
          <p:cNvSpPr>
            <a:spLocks noGrp="1"/>
          </p:cNvSpPr>
          <p:nvPr>
            <p:ph type="body" idx="10"/>
          </p:nvPr>
        </p:nvSpPr>
        <p:spPr>
          <a:xfrm>
            <a:off x="396875" y="1631950"/>
            <a:ext cx="9258300" cy="814705"/>
          </a:xfrm>
          <a:prstGeom prst="rect">
            <a:avLst/>
          </a:prstGeom>
          <a:noFill/>
          <a:ln w="0" cmpd="sng">
            <a:noFill/>
            <a:prstDash val="solid"/>
          </a:ln>
        </p:spPr>
        <p:txBody>
          <a:bodyPr vert="horz" lIns="0" tIns="0" rIns="0" bIns="0" anchor="t"/>
          <a:lstStyle/>
          <a:p>
            <a:pPr marL="45720" marR="0" indent="0" algn="l">
              <a:lnSpc>
                <a:spcPts val="2800"/>
              </a:lnSpc>
              <a:spcAft>
                <a:spcPts val="3590"/>
              </a:spcAft>
            </a:pPr>
            <a:r>
              <a:rPr lang="en-US" sz="2400" b="1" spc="-40">
                <a:solidFill>
                  <a:srgbClr val="00337E"/>
                </a:solidFill>
                <a:latin typeface="Arial" panose="02020603050405020304" pitchFamily="2"/>
              </a:rPr>
              <a:t>The benefits of savings in an after-tax R</a:t>
            </a:r>
            <a:r>
              <a:rPr lang="en-US" sz="2400" b="1" spc="-20">
                <a:solidFill>
                  <a:srgbClr val="00337E"/>
                </a:solidFill>
                <a:latin typeface="Arial" panose="02020603050405020304" pitchFamily="2"/>
              </a:rPr>
              <a:t>oth 401(k) are... </a:t>
            </a:r>
          </a:p>
        </p:txBody>
      </p:sp>
      <p:sp>
        <p:nvSpPr>
          <p:cNvPr id="181" name="Text Placeholder 180"/>
          <p:cNvSpPr>
            <a:spLocks noGrp="1"/>
          </p:cNvSpPr>
          <p:nvPr>
            <p:ph type="body" idx="10"/>
          </p:nvPr>
        </p:nvSpPr>
        <p:spPr>
          <a:xfrm>
            <a:off x="396875" y="2446655"/>
            <a:ext cx="9258300" cy="4824730"/>
          </a:xfrm>
          <a:prstGeom prst="rect">
            <a:avLst/>
          </a:prstGeom>
          <a:noFill/>
          <a:ln w="0" cmpd="sng">
            <a:noFill/>
            <a:prstDash val="solid"/>
          </a:ln>
        </p:spPr>
        <p:txBody>
          <a:bodyPr vert="horz" lIns="0" tIns="349885" rIns="0" bIns="0" anchor="t">
            <a:normAutofit fontScale="70000"/>
          </a:bodyPr>
          <a:lstStyle/>
          <a:p>
            <a:pPr marL="502920" marR="0" indent="274320" algn="just">
              <a:lnSpc>
                <a:spcPts val="2900"/>
              </a:lnSpc>
              <a:spcAft>
                <a:spcPts val="0"/>
              </a:spcAft>
              <a:buFont typeface="Arial"/>
              <a:buChar char="·"/>
            </a:pPr>
            <a:r>
              <a:rPr lang="en-US" sz="2400" b="1" spc="0">
                <a:solidFill>
                  <a:srgbClr val="585858"/>
                </a:solidFill>
                <a:latin typeface="Arial" panose="02020603050405020304" pitchFamily="2"/>
              </a:rPr>
              <a:t>Interest, dividends and gains are exempt from </a:t>
            </a:r>
          </a:p>
          <a:p>
            <a:pPr marL="777240" marR="0" indent="0" algn="just">
              <a:lnSpc>
                <a:spcPts val="2900"/>
              </a:lnSpc>
              <a:spcBef>
                <a:spcPts val="0"/>
              </a:spcBef>
              <a:spcAft>
                <a:spcPts val="0"/>
              </a:spcAft>
            </a:pPr>
            <a:r>
              <a:rPr lang="en-US" sz="2400" b="1" spc="-15">
                <a:solidFill>
                  <a:srgbClr val="585858"/>
                </a:solidFill>
                <a:latin typeface="Arial" panose="02020603050405020304" pitchFamily="2"/>
              </a:rPr>
              <a:t>current tax. </a:t>
            </a:r>
          </a:p>
          <a:p>
            <a:pPr marL="502920" marR="0" indent="274320" algn="just">
              <a:lnSpc>
                <a:spcPts val="2900"/>
              </a:lnSpc>
              <a:spcBef>
                <a:spcPts val="2880"/>
              </a:spcBef>
              <a:spcAft>
                <a:spcPts val="0"/>
              </a:spcAft>
              <a:buFont typeface="Arial"/>
              <a:buChar char="·"/>
            </a:pPr>
            <a:r>
              <a:rPr lang="en-US" sz="2400" b="1" spc="0">
                <a:solidFill>
                  <a:srgbClr val="585858"/>
                </a:solidFill>
                <a:latin typeface="Arial" panose="02020603050405020304" pitchFamily="2"/>
              </a:rPr>
              <a:t>Unlike the pre tax 401(k), contributions are made </a:t>
            </a:r>
          </a:p>
          <a:p>
            <a:pPr marL="777240" marR="0" indent="0" algn="just">
              <a:lnSpc>
                <a:spcPts val="2900"/>
              </a:lnSpc>
              <a:spcBef>
                <a:spcPts val="0"/>
              </a:spcBef>
              <a:spcAft>
                <a:spcPts val="0"/>
              </a:spcAft>
            </a:pPr>
            <a:r>
              <a:rPr lang="en-US" sz="2400" b="1" spc="-5">
                <a:solidFill>
                  <a:srgbClr val="585858"/>
                </a:solidFill>
                <a:latin typeface="Arial" panose="02020603050405020304" pitchFamily="2"/>
              </a:rPr>
              <a:t>with after tax dollars. </a:t>
            </a:r>
          </a:p>
          <a:p>
            <a:pPr marL="502920" marR="0" indent="274320" algn="just">
              <a:lnSpc>
                <a:spcPts val="2900"/>
              </a:lnSpc>
              <a:spcBef>
                <a:spcPts val="2895"/>
              </a:spcBef>
              <a:spcAft>
                <a:spcPts val="0"/>
              </a:spcAft>
              <a:buFont typeface="Arial"/>
              <a:buChar char="·"/>
            </a:pPr>
            <a:r>
              <a:rPr lang="en-US" sz="2400" b="1" spc="-5">
                <a:solidFill>
                  <a:srgbClr val="585858"/>
                </a:solidFill>
                <a:latin typeface="Arial" panose="02020603050405020304" pitchFamily="2"/>
              </a:rPr>
              <a:t>No taxes paid upon withdrawal </a:t>
            </a:r>
            <a:r>
              <a:rPr lang="en-US" sz="2400" b="1" spc="0">
                <a:solidFill>
                  <a:srgbClr val="585858"/>
                </a:solidFill>
                <a:latin typeface="Arial" panose="02020603050405020304" pitchFamily="2"/>
              </a:rPr>
              <a:t>– </a:t>
            </a:r>
            <a:r>
              <a:rPr lang="en-US" sz="2400" b="1" spc="-5">
                <a:solidFill>
                  <a:srgbClr val="585858"/>
                </a:solidFill>
                <a:latin typeface="Arial" panose="02020603050405020304" pitchFamily="2"/>
              </a:rPr>
              <a:t>as long as the </a:t>
            </a:r>
          </a:p>
          <a:p>
            <a:pPr marL="777240" marR="0" indent="0" algn="just">
              <a:lnSpc>
                <a:spcPts val="2900"/>
              </a:lnSpc>
              <a:spcBef>
                <a:spcPts val="0"/>
              </a:spcBef>
              <a:spcAft>
                <a:spcPts val="0"/>
              </a:spcAft>
            </a:pPr>
            <a:r>
              <a:rPr lang="en-US" sz="2400" b="1" spc="-5">
                <a:solidFill>
                  <a:srgbClr val="585858"/>
                </a:solidFill>
                <a:latin typeface="Arial" panose="02020603050405020304" pitchFamily="2"/>
              </a:rPr>
              <a:t>money has been in the plan for 5 years and you </a:t>
            </a:r>
          </a:p>
          <a:p>
            <a:pPr marL="777240" marR="0" indent="0" algn="just">
              <a:lnSpc>
                <a:spcPts val="2900"/>
              </a:lnSpc>
              <a:spcBef>
                <a:spcPts val="0"/>
              </a:spcBef>
              <a:spcAft>
                <a:spcPts val="0"/>
              </a:spcAft>
            </a:pPr>
            <a:r>
              <a:rPr lang="en-US" sz="2400" b="1" spc="-15">
                <a:solidFill>
                  <a:srgbClr val="585858"/>
                </a:solidFill>
                <a:latin typeface="Arial" panose="02020603050405020304" pitchFamily="2"/>
              </a:rPr>
              <a:t>are age 59 </a:t>
            </a:r>
            <a:r>
              <a:rPr lang="en-US" sz="2400" b="1" spc="-15" baseline="30000">
                <a:solidFill>
                  <a:srgbClr val="585858"/>
                </a:solidFill>
                <a:latin typeface="Arial" panose="02020603050405020304" pitchFamily="2"/>
              </a:rPr>
              <a:t>1</a:t>
            </a:r>
            <a:r>
              <a:rPr lang="en-US" sz="2400" b="1" spc="-15">
                <a:solidFill>
                  <a:srgbClr val="585858"/>
                </a:solidFill>
                <a:latin typeface="Arial" panose="02020603050405020304" pitchFamily="2"/>
              </a:rPr>
              <a:t>/</a:t>
            </a:r>
            <a:r>
              <a:rPr lang="en-US" sz="2400" b="1" spc="-15" baseline="-25000">
                <a:solidFill>
                  <a:srgbClr val="585858"/>
                </a:solidFill>
                <a:latin typeface="Arial" panose="02020603050405020304" pitchFamily="2"/>
              </a:rPr>
              <a:t>2</a:t>
            </a:r>
            <a:r>
              <a:rPr lang="en-US" sz="2400" b="1" spc="-15">
                <a:solidFill>
                  <a:srgbClr val="585858"/>
                </a:solidFill>
                <a:latin typeface="Arial" panose="02020603050405020304" pitchFamily="2"/>
              </a:rPr>
              <a:t> or older, disabled or deceased when </a:t>
            </a:r>
          </a:p>
          <a:p>
            <a:pPr marL="777240" marR="0" indent="0" algn="just">
              <a:lnSpc>
                <a:spcPts val="2900"/>
              </a:lnSpc>
              <a:spcBef>
                <a:spcPts val="0"/>
              </a:spcBef>
              <a:spcAft>
                <a:spcPts val="6420"/>
              </a:spcAft>
            </a:pPr>
            <a:r>
              <a:rPr lang="en-US" sz="2400" b="1" spc="-5">
                <a:solidFill>
                  <a:srgbClr val="585858"/>
                </a:solidFill>
                <a:latin typeface="Arial" panose="02020603050405020304" pitchFamily="2"/>
              </a:rPr>
              <a:t>withdrawals are made. </a:t>
            </a:r>
          </a:p>
        </p:txBody>
      </p:sp>
      <p:sp>
        <p:nvSpPr>
          <p:cNvPr id="182" name="Text Placeholder 181"/>
          <p:cNvSpPr>
            <a:spLocks noGrp="1"/>
          </p:cNvSpPr>
          <p:nvPr>
            <p:ph type="body" idx="10"/>
          </p:nvPr>
        </p:nvSpPr>
        <p:spPr>
          <a:xfrm>
            <a:off x="9474200" y="7271385"/>
            <a:ext cx="26289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70">
                <a:solidFill>
                  <a:srgbClr val="929497"/>
                </a:solidFill>
                <a:latin typeface="Arial" panose="02020603050405020304" pitchFamily="2"/>
              </a:rPr>
              <a:t>13 </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PUWM 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000" y="147449"/>
            <a:ext cx="7075158" cy="689126"/>
          </a:xfrm>
          <a:prstGeom prst="rect">
            <a:avLst/>
          </a:prstGeom>
        </p:spPr>
        <p:txBody>
          <a:bodyPr tIns="0" bIns="0" anchor="b" anchorCtr="0"/>
          <a:lstStyle>
            <a:lvl1pPr>
              <a:defRPr/>
            </a:lvl1pPr>
          </a:lstStyle>
          <a:p>
            <a:r>
              <a:rPr lang="en-US" dirty="0" smtClean="0"/>
              <a:t>Click to edit Master title style</a:t>
            </a:r>
            <a:endParaRPr lang="en-US" dirty="0"/>
          </a:p>
        </p:txBody>
      </p:sp>
      <p:sp>
        <p:nvSpPr>
          <p:cNvPr id="9" name="Slide Number Placeholder 8"/>
          <p:cNvSpPr>
            <a:spLocks noGrp="1"/>
          </p:cNvSpPr>
          <p:nvPr>
            <p:ph type="sldNum" sz="quarter" idx="12"/>
          </p:nvPr>
        </p:nvSpPr>
        <p:spPr>
          <a:xfrm>
            <a:off x="9270460" y="7135768"/>
            <a:ext cx="508764" cy="413808"/>
          </a:xfrm>
          <a:prstGeom prst="rect">
            <a:avLst/>
          </a:prstGeom>
        </p:spPr>
        <p:txBody>
          <a:bodyPr/>
          <a:lstStyle/>
          <a:p>
            <a:fld id="{B849E7C9-4699-40F3-8CF9-3D757F89806B}" type="slidenum">
              <a:rPr lang="en-US"/>
              <a:pPr/>
              <a:t>‹#›</a:t>
            </a:fld>
            <a:endParaRPr lang="en-US"/>
          </a:p>
        </p:txBody>
      </p:sp>
      <p:sp>
        <p:nvSpPr>
          <p:cNvPr id="7" name="Rectangle 6"/>
          <p:cNvSpPr/>
          <p:nvPr userDrawn="1"/>
        </p:nvSpPr>
        <p:spPr>
          <a:xfrm>
            <a:off x="459581" y="1027906"/>
            <a:ext cx="9149557" cy="126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6976" y="456269"/>
            <a:ext cx="2243112" cy="392381"/>
          </a:xfrm>
          <a:prstGeom prst="rect">
            <a:avLst/>
          </a:prstGeom>
        </p:spPr>
      </p:pic>
    </p:spTree>
    <p:extLst>
      <p:ext uri="{BB962C8B-B14F-4D97-AF65-F5344CB8AC3E}">
        <p14:creationId xmlns:p14="http://schemas.microsoft.com/office/powerpoint/2010/main" val="12053909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34_1_">
    <p:bg>
      <p:bgPr>
        <a:solidFill>
          <a:schemeClr val="bg1">
            <a:alpha val="0"/>
          </a:schemeClr>
        </a:solidFill>
        <a:effectLst/>
      </p:bgPr>
    </p:bg>
    <p:spTree>
      <p:nvGrpSpPr>
        <p:cNvPr id="1" name=""/>
        <p:cNvGrpSpPr/>
        <p:nvPr/>
      </p:nvGrpSpPr>
      <p:grpSpPr>
        <a:xfrm>
          <a:off x="0" y="0"/>
          <a:ext cx="0" cy="0"/>
          <a:chOff x="0" y="0"/>
          <a:chExt cx="0" cy="0"/>
        </a:xfrm>
      </p:grpSpPr>
      <p:sp>
        <p:nvSpPr>
          <p:cNvPr id="616" name="Text Placeholder 615"/>
          <p:cNvSpPr>
            <a:spLocks noGrp="1"/>
          </p:cNvSpPr>
          <p:nvPr>
            <p:ph type="body" idx="10"/>
          </p:nvPr>
        </p:nvSpPr>
        <p:spPr>
          <a:xfrm>
            <a:off x="386080"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621" name="Text Placeholder 620"/>
          <p:cNvSpPr>
            <a:spLocks noGrp="1"/>
          </p:cNvSpPr>
          <p:nvPr>
            <p:ph type="body" idx="10"/>
          </p:nvPr>
        </p:nvSpPr>
        <p:spPr>
          <a:xfrm>
            <a:off x="386080" y="1572895"/>
            <a:ext cx="9283700" cy="5707380"/>
          </a:xfrm>
          <a:prstGeom prst="rect">
            <a:avLst/>
          </a:prstGeom>
          <a:noFill/>
          <a:ln w="0" cmpd="sng">
            <a:noFill/>
            <a:prstDash val="solid"/>
          </a:ln>
        </p:spPr>
        <p:txBody>
          <a:bodyPr vert="horz" lIns="0" tIns="0" rIns="0" bIns="0" anchor="t"/>
          <a:lstStyle/>
          <a:p>
            <a:pPr marL="320040" marR="0" indent="0" algn="just">
              <a:lnSpc>
                <a:spcPts val="3000"/>
              </a:lnSpc>
              <a:spcAft>
                <a:spcPts val="0"/>
              </a:spcAft>
            </a:pPr>
            <a:r>
              <a:rPr lang="en-US" sz="2700" b="1" spc="0">
                <a:solidFill>
                  <a:srgbClr val="4D4D4D"/>
                </a:solidFill>
                <a:latin typeface="Arial" panose="02020603050405020304" pitchFamily="2"/>
              </a:rPr>
              <a:t>Creating a portfolio by allocating investments among </a:t>
            </a:r>
          </a:p>
          <a:p>
            <a:pPr marL="320040" marR="0" indent="0" algn="just">
              <a:lnSpc>
                <a:spcPts val="3000"/>
              </a:lnSpc>
              <a:spcBef>
                <a:spcPts val="0"/>
              </a:spcBef>
              <a:spcAft>
                <a:spcPts val="0"/>
              </a:spcAft>
            </a:pPr>
            <a:r>
              <a:rPr lang="en-US" sz="2700" b="1" spc="-10">
                <a:solidFill>
                  <a:srgbClr val="4D4D4D"/>
                </a:solidFill>
                <a:latin typeface="Arial" panose="02020603050405020304" pitchFamily="2"/>
              </a:rPr>
              <a:t>the different asset types: </a:t>
            </a:r>
          </a:p>
          <a:p>
            <a:pPr marL="822960" marR="0" indent="411480" algn="just">
              <a:lnSpc>
                <a:spcPts val="3300"/>
              </a:lnSpc>
              <a:spcBef>
                <a:spcPts val="3785"/>
              </a:spcBef>
              <a:spcAft>
                <a:spcPts val="0"/>
              </a:spcAft>
              <a:buFont typeface="Arial"/>
              <a:buChar char="·"/>
            </a:pPr>
            <a:r>
              <a:rPr lang="en-US" sz="2700" b="1" spc="0">
                <a:solidFill>
                  <a:srgbClr val="4D4D4D"/>
                </a:solidFill>
                <a:latin typeface="Arial" panose="02020603050405020304" pitchFamily="2"/>
              </a:rPr>
              <a:t>Short-term/Stable Investments </a:t>
            </a:r>
          </a:p>
          <a:p>
            <a:pPr marL="822960" marR="0" indent="411480" algn="just">
              <a:lnSpc>
                <a:spcPts val="3300"/>
              </a:lnSpc>
              <a:spcBef>
                <a:spcPts val="235"/>
              </a:spcBef>
              <a:spcAft>
                <a:spcPts val="0"/>
              </a:spcAft>
              <a:buFont typeface="Arial"/>
              <a:buChar char="·"/>
            </a:pPr>
            <a:r>
              <a:rPr lang="en-US" sz="2700" b="1" spc="-5">
                <a:solidFill>
                  <a:srgbClr val="4D4D4D"/>
                </a:solidFill>
                <a:latin typeface="Arial" panose="02020603050405020304" pitchFamily="2"/>
              </a:rPr>
              <a:t>Fixed Income / Bonds </a:t>
            </a:r>
          </a:p>
          <a:p>
            <a:pPr marL="822960" marR="0" indent="411480" algn="just">
              <a:lnSpc>
                <a:spcPts val="3300"/>
              </a:lnSpc>
              <a:spcBef>
                <a:spcPts val="215"/>
              </a:spcBef>
              <a:spcAft>
                <a:spcPts val="0"/>
              </a:spcAft>
              <a:buFont typeface="Arial"/>
              <a:buChar char="·"/>
            </a:pPr>
            <a:r>
              <a:rPr lang="en-US" sz="2700" b="1" spc="-10">
                <a:solidFill>
                  <a:srgbClr val="4D4D4D"/>
                </a:solidFill>
                <a:latin typeface="Arial" panose="02020603050405020304" pitchFamily="2"/>
              </a:rPr>
              <a:t>Equities / Stocks </a:t>
            </a:r>
          </a:p>
          <a:p>
            <a:pPr marL="320040" marR="0" indent="0" algn="just">
              <a:lnSpc>
                <a:spcPts val="3100"/>
              </a:lnSpc>
              <a:spcBef>
                <a:spcPts val="5040"/>
              </a:spcBef>
              <a:spcAft>
                <a:spcPts val="16605"/>
              </a:spcAft>
              <a:tabLst>
                <a:tab pos="4206240" algn="l"/>
              </a:tabLst>
            </a:pPr>
            <a:r>
              <a:rPr lang="en-US" sz="2700" b="1" spc="0">
                <a:solidFill>
                  <a:srgbClr val="4D4D4D"/>
                </a:solidFill>
                <a:latin typeface="Arial" panose="02020603050405020304" pitchFamily="2"/>
              </a:rPr>
              <a:t>How do you do that</a:t>
            </a:r>
            <a:r>
              <a:rPr lang="en-US" sz="100" b="1" spc="0">
                <a:solidFill>
                  <a:srgbClr val="929497"/>
                </a:solidFill>
                <a:latin typeface="Arial" panose="02020603050405020304" pitchFamily="2"/>
              </a:rPr>
              <a:t>  </a:t>
            </a:r>
          </a:p>
        </p:txBody>
      </p:sp>
      <p:sp>
        <p:nvSpPr>
          <p:cNvPr id="622" name="Text Placeholder 621"/>
          <p:cNvSpPr>
            <a:spLocks noGrp="1"/>
          </p:cNvSpPr>
          <p:nvPr>
            <p:ph type="body" idx="10"/>
          </p:nvPr>
        </p:nvSpPr>
        <p:spPr>
          <a:xfrm>
            <a:off x="9458960" y="7280275"/>
            <a:ext cx="25971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95">
                <a:solidFill>
                  <a:srgbClr val="929497"/>
                </a:solidFill>
                <a:latin typeface="Arial" panose="02020603050405020304" pitchFamily="2"/>
              </a:rPr>
              <a:t>41 </a:t>
            </a:r>
          </a:p>
        </p:txBody>
      </p:sp>
    </p:spTree>
    <p:extLst>
      <p:ext uri="{BB962C8B-B14F-4D97-AF65-F5344CB8AC3E}">
        <p14:creationId xmlns:p14="http://schemas.microsoft.com/office/powerpoint/2010/main" val="7220604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33_1_">
    <p:bg>
      <p:bgPr>
        <a:solidFill>
          <a:schemeClr val="bg1">
            <a:alpha val="0"/>
          </a:schemeClr>
        </a:solidFill>
        <a:effectLst/>
      </p:bgPr>
    </p:bg>
    <p:spTree>
      <p:nvGrpSpPr>
        <p:cNvPr id="1" name=""/>
        <p:cNvGrpSpPr/>
        <p:nvPr/>
      </p:nvGrpSpPr>
      <p:grpSpPr>
        <a:xfrm>
          <a:off x="0" y="0"/>
          <a:ext cx="0" cy="0"/>
          <a:chOff x="0" y="0"/>
          <a:chExt cx="0" cy="0"/>
        </a:xfrm>
      </p:grpSpPr>
      <p:sp>
        <p:nvSpPr>
          <p:cNvPr id="426" name="Text Placeholder 425"/>
          <p:cNvSpPr>
            <a:spLocks noGrp="1"/>
          </p:cNvSpPr>
          <p:nvPr>
            <p:ph type="body" idx="10"/>
          </p:nvPr>
        </p:nvSpPr>
        <p:spPr>
          <a:xfrm>
            <a:off x="457200" y="1039495"/>
            <a:ext cx="913511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431" name="Text Placeholder 430"/>
          <p:cNvSpPr>
            <a:spLocks noGrp="1"/>
          </p:cNvSpPr>
          <p:nvPr>
            <p:ph type="body" idx="10"/>
          </p:nvPr>
        </p:nvSpPr>
        <p:spPr>
          <a:xfrm>
            <a:off x="457200" y="1510030"/>
            <a:ext cx="9283700" cy="936625"/>
          </a:xfrm>
          <a:prstGeom prst="rect">
            <a:avLst/>
          </a:prstGeom>
          <a:noFill/>
          <a:ln w="0" cmpd="sng">
            <a:noFill/>
            <a:prstDash val="solid"/>
          </a:ln>
        </p:spPr>
        <p:txBody>
          <a:bodyPr vert="horz" lIns="0" tIns="0" rIns="0" bIns="0" anchor="t"/>
          <a:lstStyle/>
          <a:p>
            <a:pPr marL="91440" marR="0" indent="0" algn="l">
              <a:lnSpc>
                <a:spcPts val="2700"/>
              </a:lnSpc>
              <a:spcAft>
                <a:spcPts val="0"/>
              </a:spcAft>
            </a:pPr>
            <a:r>
              <a:rPr lang="en-US" sz="2400" b="1" spc="0">
                <a:solidFill>
                  <a:srgbClr val="00337E"/>
                </a:solidFill>
                <a:latin typeface="Arial" panose="02020603050405020304" pitchFamily="2"/>
              </a:rPr>
              <a:t>A diversified portfolio may lower investment </a:t>
            </a:r>
          </a:p>
          <a:p>
            <a:pPr marL="91440" marR="0" indent="0" algn="l">
              <a:lnSpc>
                <a:spcPts val="2700"/>
              </a:lnSpc>
              <a:spcBef>
                <a:spcPts val="140"/>
              </a:spcBef>
              <a:spcAft>
                <a:spcPts val="1740"/>
              </a:spcAft>
            </a:pPr>
            <a:r>
              <a:rPr lang="en-US" sz="2400" b="1" spc="-5">
                <a:solidFill>
                  <a:srgbClr val="00337E"/>
                </a:solidFill>
                <a:latin typeface="Arial" panose="02020603050405020304" pitchFamily="2"/>
              </a:rPr>
              <a:t>risk and balance out your potential returns. </a:t>
            </a:r>
          </a:p>
        </p:txBody>
      </p:sp>
      <p:sp>
        <p:nvSpPr>
          <p:cNvPr id="432" name="Text Placeholder 431"/>
          <p:cNvSpPr>
            <a:spLocks noGrp="1"/>
          </p:cNvSpPr>
          <p:nvPr>
            <p:ph type="body" idx="10"/>
          </p:nvPr>
        </p:nvSpPr>
        <p:spPr>
          <a:xfrm>
            <a:off x="457200" y="2446655"/>
            <a:ext cx="9283700" cy="5147945"/>
          </a:xfrm>
          <a:prstGeom prst="rect">
            <a:avLst/>
          </a:prstGeom>
          <a:noFill/>
          <a:ln w="0" cmpd="sng">
            <a:noFill/>
            <a:prstDash val="solid"/>
          </a:ln>
        </p:spPr>
        <p:txBody>
          <a:bodyPr vert="horz" lIns="0" tIns="210820" rIns="0" bIns="0" anchor="t"/>
          <a:lstStyle/>
          <a:p>
            <a:pPr marL="91440" marR="0" indent="365760" algn="l">
              <a:lnSpc>
                <a:spcPts val="2400"/>
              </a:lnSpc>
              <a:spcAft>
                <a:spcPts val="0"/>
              </a:spcAft>
              <a:buFont typeface="Arial"/>
              <a:buChar char="·"/>
            </a:pPr>
            <a:r>
              <a:rPr lang="en-US" sz="2000" b="1" spc="-65">
                <a:solidFill>
                  <a:srgbClr val="A22538"/>
                </a:solidFill>
                <a:latin typeface="Arial" panose="02020603050405020304" pitchFamily="2"/>
              </a:rPr>
              <a:t>Stocks </a:t>
            </a:r>
          </a:p>
          <a:p>
            <a:pPr marL="640080" marR="0" indent="320040" algn="l">
              <a:lnSpc>
                <a:spcPts val="2400"/>
              </a:lnSpc>
              <a:spcBef>
                <a:spcPts val="0"/>
              </a:spcBef>
              <a:spcAft>
                <a:spcPts val="0"/>
              </a:spcAft>
              <a:buFont typeface="Arial"/>
              <a:buChar char="·"/>
            </a:pPr>
            <a:r>
              <a:rPr lang="en-US" sz="2000" spc="-5">
                <a:solidFill>
                  <a:srgbClr val="585858"/>
                </a:solidFill>
                <a:latin typeface="Arial" panose="02020603050405020304" pitchFamily="2"/>
              </a:rPr>
              <a:t>Equity mutual funds for growth potential </a:t>
            </a:r>
          </a:p>
          <a:p>
            <a:pPr marL="640080" marR="0" indent="320040" algn="l">
              <a:lnSpc>
                <a:spcPts val="2400"/>
              </a:lnSpc>
              <a:spcBef>
                <a:spcPts val="0"/>
              </a:spcBef>
              <a:spcAft>
                <a:spcPts val="0"/>
              </a:spcAft>
              <a:buFont typeface="Arial"/>
              <a:buChar char="·"/>
            </a:pPr>
            <a:r>
              <a:rPr lang="en-US" sz="2000" spc="-5">
                <a:solidFill>
                  <a:srgbClr val="585858"/>
                </a:solidFill>
                <a:latin typeface="Arial" panose="02020603050405020304" pitchFamily="2"/>
              </a:rPr>
              <a:t>Greatest risk of fluctuations in share price </a:t>
            </a:r>
          </a:p>
          <a:p>
            <a:pPr marL="640080" marR="0" indent="320040" algn="l">
              <a:lnSpc>
                <a:spcPts val="2400"/>
              </a:lnSpc>
              <a:spcBef>
                <a:spcPts val="0"/>
              </a:spcBef>
              <a:spcAft>
                <a:spcPts val="0"/>
              </a:spcAft>
              <a:buFont typeface="Arial"/>
              <a:buChar char="·"/>
            </a:pPr>
            <a:r>
              <a:rPr lang="en-US" sz="2000" spc="0">
                <a:solidFill>
                  <a:srgbClr val="585858"/>
                </a:solidFill>
                <a:latin typeface="Arial" panose="02020603050405020304" pitchFamily="2"/>
              </a:rPr>
              <a:t>Equity mutual funds can be classified as small, mid or large-cap </a:t>
            </a:r>
          </a:p>
          <a:p>
            <a:pPr marL="640080" marR="0" indent="320040" algn="l">
              <a:lnSpc>
                <a:spcPts val="2400"/>
              </a:lnSpc>
              <a:spcBef>
                <a:spcPts val="0"/>
              </a:spcBef>
              <a:spcAft>
                <a:spcPts val="0"/>
              </a:spcAft>
              <a:buFont typeface="Arial"/>
              <a:buChar char="·"/>
            </a:pPr>
            <a:r>
              <a:rPr lang="en-US" sz="2000" spc="-5">
                <a:solidFill>
                  <a:srgbClr val="585858"/>
                </a:solidFill>
                <a:latin typeface="Arial" panose="02020603050405020304" pitchFamily="2"/>
              </a:rPr>
              <a:t>They can also be classified as either value or growth </a:t>
            </a:r>
          </a:p>
          <a:p>
            <a:pPr marL="91440" marR="0" indent="365760" algn="l">
              <a:lnSpc>
                <a:spcPts val="2400"/>
              </a:lnSpc>
              <a:spcBef>
                <a:spcPts val="2325"/>
              </a:spcBef>
              <a:spcAft>
                <a:spcPts val="0"/>
              </a:spcAft>
              <a:buFont typeface="Arial"/>
              <a:buChar char="·"/>
            </a:pPr>
            <a:r>
              <a:rPr lang="en-US" sz="2000" b="1" spc="-75">
                <a:solidFill>
                  <a:srgbClr val="A22538"/>
                </a:solidFill>
                <a:latin typeface="Arial" panose="02020603050405020304" pitchFamily="2"/>
              </a:rPr>
              <a:t>Bonds </a:t>
            </a:r>
          </a:p>
          <a:p>
            <a:pPr marL="640080" marR="0" indent="320040" algn="l">
              <a:lnSpc>
                <a:spcPts val="2400"/>
              </a:lnSpc>
              <a:spcBef>
                <a:spcPts val="0"/>
              </a:spcBef>
              <a:spcAft>
                <a:spcPts val="0"/>
              </a:spcAft>
              <a:buFont typeface="Arial"/>
              <a:buChar char="·"/>
            </a:pPr>
            <a:r>
              <a:rPr lang="en-US" sz="2000" spc="-5">
                <a:solidFill>
                  <a:srgbClr val="585858"/>
                </a:solidFill>
                <a:latin typeface="Arial" panose="02020603050405020304" pitchFamily="2"/>
              </a:rPr>
              <a:t>Fixed-income mutual funds to pursue income </a:t>
            </a:r>
          </a:p>
          <a:p>
            <a:pPr marL="640080" marR="0" indent="320040" algn="l">
              <a:lnSpc>
                <a:spcPts val="2400"/>
              </a:lnSpc>
              <a:spcBef>
                <a:spcPts val="0"/>
              </a:spcBef>
              <a:spcAft>
                <a:spcPts val="0"/>
              </a:spcAft>
              <a:buFont typeface="Arial"/>
              <a:buChar char="·"/>
            </a:pPr>
            <a:r>
              <a:rPr lang="en-US" sz="2000" spc="0">
                <a:solidFill>
                  <a:srgbClr val="585858"/>
                </a:solidFill>
                <a:latin typeface="Arial" panose="02020603050405020304" pitchFamily="2"/>
              </a:rPr>
              <a:t>Potential changes in share price may be offset by income distributions </a:t>
            </a:r>
          </a:p>
          <a:p>
            <a:pPr marL="91440" marR="0" indent="365760" algn="l">
              <a:lnSpc>
                <a:spcPts val="2400"/>
              </a:lnSpc>
              <a:spcBef>
                <a:spcPts val="2325"/>
              </a:spcBef>
              <a:spcAft>
                <a:spcPts val="0"/>
              </a:spcAft>
              <a:buFont typeface="Arial"/>
              <a:buChar char="·"/>
            </a:pPr>
            <a:r>
              <a:rPr lang="en-US" sz="2000" b="1" spc="-45">
                <a:solidFill>
                  <a:srgbClr val="A22538"/>
                </a:solidFill>
                <a:latin typeface="Arial" panose="02020603050405020304" pitchFamily="2"/>
              </a:rPr>
              <a:t>Capital Preservation investment option </a:t>
            </a:r>
          </a:p>
          <a:p>
            <a:pPr marL="640080" marR="0" indent="320040" algn="l">
              <a:lnSpc>
                <a:spcPts val="2400"/>
              </a:lnSpc>
              <a:spcBef>
                <a:spcPts val="0"/>
              </a:spcBef>
              <a:spcAft>
                <a:spcPts val="0"/>
              </a:spcAft>
              <a:buFont typeface="Arial"/>
              <a:buChar char="·"/>
            </a:pPr>
            <a:r>
              <a:rPr lang="en-US" sz="2000" spc="-5">
                <a:solidFill>
                  <a:srgbClr val="585858"/>
                </a:solidFill>
                <a:latin typeface="Arial" panose="02020603050405020304" pitchFamily="2"/>
              </a:rPr>
              <a:t>Investment options may help preserve principal </a:t>
            </a:r>
          </a:p>
          <a:p>
            <a:pPr marL="640080" marR="0" indent="320040" algn="l">
              <a:lnSpc>
                <a:spcPts val="2400"/>
              </a:lnSpc>
              <a:spcBef>
                <a:spcPts val="0"/>
              </a:spcBef>
              <a:spcAft>
                <a:spcPts val="0"/>
              </a:spcAft>
              <a:buFont typeface="Arial"/>
              <a:buChar char="·"/>
            </a:pPr>
            <a:r>
              <a:rPr lang="en-US" sz="2000" spc="0">
                <a:solidFill>
                  <a:srgbClr val="585858"/>
                </a:solidFill>
                <a:latin typeface="Arial" panose="02020603050405020304" pitchFamily="2"/>
              </a:rPr>
              <a:t>Lower return potential but seek stability </a:t>
            </a:r>
          </a:p>
          <a:p>
            <a:pPr marL="91440" marR="1143000" indent="0" algn="l">
              <a:lnSpc>
                <a:spcPts val="1200"/>
              </a:lnSpc>
              <a:spcBef>
                <a:spcPts val="2740"/>
              </a:spcBef>
              <a:spcAft>
                <a:spcPts val="0"/>
              </a:spcAft>
            </a:pPr>
            <a:r>
              <a:rPr lang="en-US" sz="1000" spc="0">
                <a:solidFill>
                  <a:srgbClr val="585858"/>
                </a:solidFill>
                <a:latin typeface="Arial" panose="02020603050405020304" pitchFamily="2"/>
              </a:rPr>
              <a:t>An investment in money market funds is neither insured nor guaranteed by the Federal Deposit Insurance Corporation (FDIC) or any other government agency. Although the funds seek to preserve the value of your investment at $1.00 per share, it is possible to lose money by </a:t>
            </a:r>
          </a:p>
          <a:p>
            <a:pPr marL="91440" marR="0" indent="0" algn="l">
              <a:lnSpc>
                <a:spcPts val="1200"/>
              </a:lnSpc>
              <a:spcBef>
                <a:spcPts val="0"/>
              </a:spcBef>
              <a:spcAft>
                <a:spcPts val="20"/>
              </a:spcAft>
              <a:tabLst>
                <a:tab pos="9281160" algn="r"/>
              </a:tabLst>
            </a:pPr>
            <a:r>
              <a:rPr lang="en-US" sz="1000" spc="0">
                <a:solidFill>
                  <a:srgbClr val="585858"/>
                </a:solidFill>
                <a:latin typeface="Arial" panose="02020603050405020304" pitchFamily="2"/>
              </a:rPr>
              <a:t>investing in the funds. Bond prices are sensitive to changes in interest rates and a rise in interest rates can cause a decline in their prices. </a:t>
            </a:r>
            <a:r>
              <a:rPr lang="en-US" sz="1100" spc="0">
                <a:solidFill>
                  <a:srgbClr val="929497"/>
                </a:solidFill>
                <a:latin typeface="Arial" panose="02020603050405020304" pitchFamily="2"/>
              </a:rPr>
              <a:t>28 </a:t>
            </a:r>
            <a:r>
              <a:t/>
            </a:r>
            <a:br/>
            <a:r>
              <a:rPr lang="en-US" sz="1000" spc="0">
                <a:solidFill>
                  <a:srgbClr val="585858"/>
                </a:solidFill>
                <a:latin typeface="Arial" panose="02020603050405020304" pitchFamily="2"/>
              </a:rPr>
              <a:t>Diversification does not assure a profit nor protect against loss. </a:t>
            </a:r>
          </a:p>
        </p:txBody>
      </p:sp>
    </p:spTree>
    <p:extLst>
      <p:ext uri="{BB962C8B-B14F-4D97-AF65-F5344CB8AC3E}">
        <p14:creationId xmlns:p14="http://schemas.microsoft.com/office/powerpoint/2010/main" val="27113708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30_1_">
    <p:bg>
      <p:bgPr>
        <a:solidFill>
          <a:schemeClr val="bg1">
            <a:alpha val="0"/>
          </a:schemeClr>
        </a:solidFill>
        <a:effectLst/>
      </p:bgPr>
    </p:bg>
    <p:spTree>
      <p:nvGrpSpPr>
        <p:cNvPr id="1" name=""/>
        <p:cNvGrpSpPr/>
        <p:nvPr/>
      </p:nvGrpSpPr>
      <p:grpSpPr>
        <a:xfrm>
          <a:off x="0" y="0"/>
          <a:ext cx="0" cy="0"/>
          <a:chOff x="0" y="0"/>
          <a:chExt cx="0" cy="0"/>
        </a:xfrm>
      </p:grpSpPr>
      <p:sp>
        <p:nvSpPr>
          <p:cNvPr id="519" name="Text Placeholder 518"/>
          <p:cNvSpPr>
            <a:spLocks noGrp="1"/>
          </p:cNvSpPr>
          <p:nvPr>
            <p:ph type="body" idx="10"/>
          </p:nvPr>
        </p:nvSpPr>
        <p:spPr>
          <a:xfrm>
            <a:off x="38417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524" name="Text Placeholder 523"/>
          <p:cNvSpPr>
            <a:spLocks noGrp="1"/>
          </p:cNvSpPr>
          <p:nvPr>
            <p:ph type="body" idx="10"/>
          </p:nvPr>
        </p:nvSpPr>
        <p:spPr>
          <a:xfrm>
            <a:off x="384175" y="1409700"/>
            <a:ext cx="9283700" cy="1036955"/>
          </a:xfrm>
          <a:prstGeom prst="rect">
            <a:avLst/>
          </a:prstGeom>
          <a:noFill/>
          <a:ln w="0" cmpd="sng">
            <a:noFill/>
            <a:prstDash val="solid"/>
          </a:ln>
        </p:spPr>
        <p:txBody>
          <a:bodyPr vert="horz" lIns="0" tIns="0" rIns="0" bIns="0" anchor="t"/>
          <a:lstStyle/>
          <a:p>
            <a:pPr marL="91440" marR="0" indent="0" algn="l">
              <a:lnSpc>
                <a:spcPts val="2200"/>
              </a:lnSpc>
              <a:spcAft>
                <a:spcPts val="5885"/>
              </a:spcAft>
            </a:pPr>
            <a:r>
              <a:rPr lang="en-US" sz="2000" b="1" spc="-45">
                <a:solidFill>
                  <a:srgbClr val="00337E"/>
                </a:solidFill>
                <a:latin typeface="Arial" panose="02020603050405020304" pitchFamily="2"/>
              </a:rPr>
              <a:t>Important Disclosures </a:t>
            </a:r>
          </a:p>
        </p:txBody>
      </p:sp>
      <p:sp>
        <p:nvSpPr>
          <p:cNvPr id="525" name="Text Placeholder 524"/>
          <p:cNvSpPr>
            <a:spLocks noGrp="1"/>
          </p:cNvSpPr>
          <p:nvPr>
            <p:ph type="body" idx="10"/>
          </p:nvPr>
        </p:nvSpPr>
        <p:spPr>
          <a:xfrm>
            <a:off x="384175" y="2446655"/>
            <a:ext cx="9283700" cy="4824730"/>
          </a:xfrm>
          <a:prstGeom prst="rect">
            <a:avLst/>
          </a:prstGeom>
          <a:noFill/>
          <a:ln w="0" cmpd="sng">
            <a:noFill/>
            <a:prstDash val="solid"/>
          </a:ln>
        </p:spPr>
        <p:txBody>
          <a:bodyPr vert="horz" lIns="0" tIns="212090" rIns="0" bIns="0" anchor="t"/>
          <a:lstStyle/>
          <a:p>
            <a:pPr marL="91440" marR="91440" indent="0" algn="l">
              <a:lnSpc>
                <a:spcPts val="1600"/>
              </a:lnSpc>
              <a:spcAft>
                <a:spcPts val="0"/>
              </a:spcAft>
            </a:pPr>
            <a:r>
              <a:rPr lang="en-US" sz="1500" spc="0">
                <a:solidFill>
                  <a:srgbClr val="4D4D4D"/>
                </a:solidFill>
                <a:latin typeface="Arial" panose="02020603050405020304" pitchFamily="2"/>
              </a:rPr>
              <a:t>Investments and assets held in a fiduciary account are not deposits, or other obligations, are not guaranteed by People’s United Bank, N.A., are not insured by the FDIC, by any other government agency, or by People’s United Bank, N.A., or any of its affiliates, and may lose value. </a:t>
            </a:r>
          </a:p>
          <a:p>
            <a:pPr marL="91440" marR="0" indent="0" algn="l">
              <a:lnSpc>
                <a:spcPts val="1700"/>
              </a:lnSpc>
              <a:spcBef>
                <a:spcPts val="1075"/>
              </a:spcBef>
              <a:spcAft>
                <a:spcPts val="28725"/>
              </a:spcAft>
            </a:pPr>
            <a:r>
              <a:rPr lang="en-US" sz="1500" spc="-15">
                <a:solidFill>
                  <a:srgbClr val="4D4D4D"/>
                </a:solidFill>
                <a:latin typeface="Arial" panose="02020603050405020304" pitchFamily="2"/>
              </a:rPr>
              <a:t>Member FDIC. </a:t>
            </a:r>
          </a:p>
        </p:txBody>
      </p:sp>
      <p:sp>
        <p:nvSpPr>
          <p:cNvPr id="526" name="Text Placeholder 525"/>
          <p:cNvSpPr>
            <a:spLocks noGrp="1"/>
          </p:cNvSpPr>
          <p:nvPr>
            <p:ph type="body" idx="10"/>
          </p:nvPr>
        </p:nvSpPr>
        <p:spPr>
          <a:xfrm>
            <a:off x="9462135" y="7271385"/>
            <a:ext cx="27495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125">
                <a:solidFill>
                  <a:srgbClr val="929497"/>
                </a:solidFill>
                <a:latin typeface="Arial" panose="02020603050405020304" pitchFamily="2"/>
              </a:rPr>
              <a:t>35 </a:t>
            </a:r>
          </a:p>
        </p:txBody>
      </p:sp>
    </p:spTree>
    <p:extLst>
      <p:ext uri="{BB962C8B-B14F-4D97-AF65-F5344CB8AC3E}">
        <p14:creationId xmlns:p14="http://schemas.microsoft.com/office/powerpoint/2010/main" val="16660339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25_1_">
    <p:bg>
      <p:bgPr>
        <a:solidFill>
          <a:schemeClr val="bg1">
            <a:alpha val="0"/>
          </a:schemeClr>
        </a:solidFill>
        <a:effectLst/>
      </p:bgPr>
    </p:bg>
    <p:spTree>
      <p:nvGrpSpPr>
        <p:cNvPr id="1" name=""/>
        <p:cNvGrpSpPr/>
        <p:nvPr/>
      </p:nvGrpSpPr>
      <p:grpSpPr>
        <a:xfrm>
          <a:off x="0" y="0"/>
          <a:ext cx="0" cy="0"/>
          <a:chOff x="0" y="0"/>
          <a:chExt cx="0" cy="0"/>
        </a:xfrm>
      </p:grpSpPr>
      <p:sp>
        <p:nvSpPr>
          <p:cNvPr id="607" name="Text Placeholder 606"/>
          <p:cNvSpPr>
            <a:spLocks noGrp="1"/>
          </p:cNvSpPr>
          <p:nvPr>
            <p:ph type="body" idx="10"/>
          </p:nvPr>
        </p:nvSpPr>
        <p:spPr>
          <a:xfrm>
            <a:off x="39052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612" name="Text Placeholder 611"/>
          <p:cNvSpPr>
            <a:spLocks noGrp="1"/>
          </p:cNvSpPr>
          <p:nvPr>
            <p:ph type="body" idx="10"/>
          </p:nvPr>
        </p:nvSpPr>
        <p:spPr>
          <a:xfrm>
            <a:off x="390525" y="2635250"/>
            <a:ext cx="9283700" cy="4636135"/>
          </a:xfrm>
          <a:prstGeom prst="rect">
            <a:avLst/>
          </a:prstGeom>
          <a:noFill/>
          <a:ln w="0" cmpd="sng">
            <a:noFill/>
            <a:prstDash val="solid"/>
          </a:ln>
        </p:spPr>
        <p:txBody>
          <a:bodyPr vert="horz" lIns="0" tIns="23495" rIns="0" bIns="0" anchor="t"/>
          <a:lstStyle/>
          <a:p>
            <a:pPr marL="182880" marR="0" indent="0" algn="just">
              <a:lnSpc>
                <a:spcPts val="2300"/>
              </a:lnSpc>
              <a:spcAft>
                <a:spcPts val="0"/>
              </a:spcAft>
            </a:pPr>
            <a:r>
              <a:rPr lang="en-US" sz="2000" b="1" u="sng" spc="0">
                <a:solidFill>
                  <a:srgbClr val="1F487C"/>
                </a:solidFill>
                <a:latin typeface="Arial" panose="02020603050405020304" pitchFamily="2"/>
              </a:rPr>
              <a:t>Volatility</a:t>
            </a:r>
            <a:r>
              <a:rPr lang="en-US" sz="1950" b="1" spc="0">
                <a:solidFill>
                  <a:srgbClr val="1F487C"/>
                </a:solidFill>
                <a:latin typeface="Arial" panose="02020603050405020304" pitchFamily="2"/>
              </a:rPr>
              <a:t> – </a:t>
            </a:r>
            <a:r>
              <a:rPr lang="en-US" sz="2000" b="1" spc="0">
                <a:solidFill>
                  <a:srgbClr val="1F487C"/>
                </a:solidFill>
                <a:latin typeface="Arial" panose="02020603050405020304" pitchFamily="2"/>
              </a:rPr>
              <a:t>the tendency of an investment to experience price swings </a:t>
            </a:r>
          </a:p>
          <a:p>
            <a:pPr marL="182880" marR="0" indent="0" algn="just">
              <a:lnSpc>
                <a:spcPts val="2300"/>
              </a:lnSpc>
              <a:spcBef>
                <a:spcPts val="110"/>
              </a:spcBef>
              <a:spcAft>
                <a:spcPts val="0"/>
              </a:spcAft>
            </a:pPr>
            <a:r>
              <a:rPr lang="en-US" sz="2000" b="1" spc="-40">
                <a:solidFill>
                  <a:srgbClr val="1F487C"/>
                </a:solidFill>
                <a:latin typeface="Arial" panose="02020603050405020304" pitchFamily="2"/>
              </a:rPr>
              <a:t>(either ups or downs) over a period of time. </a:t>
            </a:r>
          </a:p>
          <a:p>
            <a:pPr marL="182880" marR="0" indent="0" algn="just">
              <a:lnSpc>
                <a:spcPts val="2300"/>
              </a:lnSpc>
              <a:spcBef>
                <a:spcPts val="4925"/>
              </a:spcBef>
              <a:spcAft>
                <a:spcPts val="0"/>
              </a:spcAft>
            </a:pPr>
            <a:r>
              <a:rPr lang="en-US" sz="2000" b="1" u="sng" spc="-15">
                <a:solidFill>
                  <a:srgbClr val="1F487C"/>
                </a:solidFill>
                <a:latin typeface="Arial" panose="02020603050405020304" pitchFamily="2"/>
              </a:rPr>
              <a:t>Diversification</a:t>
            </a:r>
            <a:r>
              <a:rPr lang="en-US" sz="1950" b="1" spc="-15">
                <a:solidFill>
                  <a:srgbClr val="1F487C"/>
                </a:solidFill>
                <a:latin typeface="Arial" panose="02020603050405020304" pitchFamily="2"/>
              </a:rPr>
              <a:t> – don’t put all your eggs in one basket. Consider </a:t>
            </a:r>
          </a:p>
          <a:p>
            <a:pPr marL="182880" marR="0" indent="0" algn="just">
              <a:lnSpc>
                <a:spcPts val="2300"/>
              </a:lnSpc>
              <a:spcBef>
                <a:spcPts val="115"/>
              </a:spcBef>
              <a:spcAft>
                <a:spcPts val="0"/>
              </a:spcAft>
            </a:pPr>
            <a:r>
              <a:rPr lang="en-US" sz="2000" b="1" spc="0">
                <a:solidFill>
                  <a:srgbClr val="1F487C"/>
                </a:solidFill>
                <a:latin typeface="Arial" panose="02020603050405020304" pitchFamily="2"/>
              </a:rPr>
              <a:t>allocating funds among different asset classes (Small, Mid or Large Cap, </a:t>
            </a:r>
          </a:p>
          <a:p>
            <a:pPr marL="182880" marR="0" indent="0" algn="just">
              <a:lnSpc>
                <a:spcPts val="2300"/>
              </a:lnSpc>
              <a:spcBef>
                <a:spcPts val="130"/>
              </a:spcBef>
              <a:spcAft>
                <a:spcPts val="19630"/>
              </a:spcAft>
            </a:pPr>
            <a:r>
              <a:rPr lang="en-US" sz="2000" b="1" spc="-40">
                <a:solidFill>
                  <a:srgbClr val="1F487C"/>
                </a:solidFill>
                <a:latin typeface="Arial" panose="02020603050405020304" pitchFamily="2"/>
              </a:rPr>
              <a:t>International, Value, Growth, Blend, etc.). </a:t>
            </a:r>
          </a:p>
        </p:txBody>
      </p:sp>
      <p:sp>
        <p:nvSpPr>
          <p:cNvPr id="613" name="Text Placeholder 612"/>
          <p:cNvSpPr>
            <a:spLocks noGrp="1"/>
          </p:cNvSpPr>
          <p:nvPr>
            <p:ph type="body" idx="10"/>
          </p:nvPr>
        </p:nvSpPr>
        <p:spPr>
          <a:xfrm>
            <a:off x="9458960" y="7271385"/>
            <a:ext cx="27813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145">
                <a:solidFill>
                  <a:srgbClr val="929497"/>
                </a:solidFill>
                <a:latin typeface="Arial" panose="02020603050405020304" pitchFamily="2"/>
              </a:rPr>
              <a:t>40 </a:t>
            </a:r>
          </a:p>
        </p:txBody>
      </p:sp>
    </p:spTree>
    <p:extLst>
      <p:ext uri="{BB962C8B-B14F-4D97-AF65-F5344CB8AC3E}">
        <p14:creationId xmlns:p14="http://schemas.microsoft.com/office/powerpoint/2010/main" val="2607780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22_1_">
    <p:bg>
      <p:bgPr>
        <a:solidFill>
          <a:schemeClr val="bg1">
            <a:alpha val="0"/>
          </a:schemeClr>
        </a:solidFill>
        <a:effectLst/>
      </p:bgPr>
    </p:bg>
    <p:spTree>
      <p:nvGrpSpPr>
        <p:cNvPr id="1" name=""/>
        <p:cNvGrpSpPr/>
        <p:nvPr/>
      </p:nvGrpSpPr>
      <p:grpSpPr>
        <a:xfrm>
          <a:off x="0" y="0"/>
          <a:ext cx="0" cy="0"/>
          <a:chOff x="0" y="0"/>
          <a:chExt cx="0" cy="0"/>
        </a:xfrm>
      </p:grpSpPr>
      <p:sp>
        <p:nvSpPr>
          <p:cNvPr id="146" name="Text Placeholder 145"/>
          <p:cNvSpPr>
            <a:spLocks noGrp="1"/>
          </p:cNvSpPr>
          <p:nvPr>
            <p:ph type="body" idx="10"/>
          </p:nvPr>
        </p:nvSpPr>
        <p:spPr>
          <a:xfrm>
            <a:off x="469265" y="478790"/>
            <a:ext cx="6650990" cy="353060"/>
          </a:xfrm>
          <a:prstGeom prst="rect">
            <a:avLst/>
          </a:prstGeom>
          <a:noFill/>
          <a:ln w="0" cmpd="sng">
            <a:noFill/>
            <a:prstDash val="solid"/>
          </a:ln>
        </p:spPr>
        <p:txBody>
          <a:bodyPr vert="horz" lIns="0" tIns="0" rIns="0" bIns="0" anchor="t">
            <a:normAutofit fontScale="75000"/>
          </a:bodyPr>
          <a:lstStyle/>
          <a:p>
            <a:pPr marL="0" marR="0" indent="0" algn="l">
              <a:lnSpc>
                <a:spcPts val="2700"/>
              </a:lnSpc>
              <a:spcAft>
                <a:spcPts val="0"/>
              </a:spcAft>
            </a:pPr>
            <a:r>
              <a:rPr lang="en-US" sz="3000" spc="-20">
                <a:solidFill>
                  <a:srgbClr val="00337E"/>
                </a:solidFill>
                <a:latin typeface="Times New Roman" panose="02020603050405020304" pitchFamily="1"/>
              </a:rPr>
              <a:t>The Spendable Pay Advantage </a:t>
            </a:r>
            <a:r>
              <a:rPr lang="en-US" sz="3800" spc="-20">
                <a:solidFill>
                  <a:srgbClr val="00337E"/>
                </a:solidFill>
                <a:latin typeface="Times New Roman" panose="02020603050405020304" pitchFamily="1"/>
              </a:rPr>
              <a:t>– </a:t>
            </a:r>
            <a:r>
              <a:rPr lang="en-US" sz="3000" spc="-20">
                <a:solidFill>
                  <a:srgbClr val="00337E"/>
                </a:solidFill>
                <a:latin typeface="Times New Roman" panose="02020603050405020304" pitchFamily="1"/>
              </a:rPr>
              <a:t>Pre 401(k) </a:t>
            </a:r>
          </a:p>
        </p:txBody>
      </p:sp>
      <p:sp>
        <p:nvSpPr>
          <p:cNvPr id="147" name="Text Placeholder 146"/>
          <p:cNvSpPr>
            <a:spLocks noGrp="1"/>
          </p:cNvSpPr>
          <p:nvPr>
            <p:ph type="body" idx="10"/>
          </p:nvPr>
        </p:nvSpPr>
        <p:spPr>
          <a:xfrm>
            <a:off x="5730240" y="2066290"/>
            <a:ext cx="1703705" cy="372110"/>
          </a:xfrm>
          <a:prstGeom prst="rect">
            <a:avLst/>
          </a:prstGeom>
          <a:noFill/>
          <a:ln w="0" cmpd="sng">
            <a:noFill/>
            <a:prstDash val="solid"/>
          </a:ln>
        </p:spPr>
        <p:txBody>
          <a:bodyPr vert="horz" lIns="0" tIns="46355" rIns="0" bIns="0" anchor="t"/>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48" name="Text Placeholder 147"/>
          <p:cNvSpPr>
            <a:spLocks noGrp="1"/>
          </p:cNvSpPr>
          <p:nvPr>
            <p:ph type="body" idx="10"/>
          </p:nvPr>
        </p:nvSpPr>
        <p:spPr>
          <a:xfrm>
            <a:off x="7446010" y="2066290"/>
            <a:ext cx="1774190" cy="372110"/>
          </a:xfrm>
          <a:prstGeom prst="rect">
            <a:avLst/>
          </a:prstGeom>
          <a:noFill/>
          <a:ln w="0" cmpd="sng">
            <a:noFill/>
            <a:prstDash val="solid"/>
          </a:ln>
        </p:spPr>
        <p:txBody>
          <a:bodyPr vert="horz" lIns="0" tIns="46355" rIns="0" bIns="0" anchor="t"/>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49" name="Text Placeholder 148"/>
          <p:cNvSpPr>
            <a:spLocks noGrp="1"/>
          </p:cNvSpPr>
          <p:nvPr>
            <p:ph type="body" idx="10"/>
          </p:nvPr>
        </p:nvSpPr>
        <p:spPr>
          <a:xfrm>
            <a:off x="963295" y="2066290"/>
            <a:ext cx="4754880" cy="372110"/>
          </a:xfrm>
          <a:prstGeom prst="rect">
            <a:avLst/>
          </a:prstGeom>
          <a:noFill/>
          <a:ln w="0" cmpd="sng">
            <a:noFill/>
            <a:prstDash val="solid"/>
          </a:ln>
        </p:spPr>
        <p:txBody>
          <a:bodyPr vert="horz" lIns="0" tIns="46355" rIns="0" bIns="0" anchor="t"/>
          <a:lstStyle/>
          <a:p>
            <a:pPr marL="91440" marR="0" indent="0" algn="l">
              <a:lnSpc>
                <a:spcPts val="2300"/>
              </a:lnSpc>
              <a:spcAft>
                <a:spcPts val="230"/>
              </a:spcAft>
            </a:pPr>
            <a:r>
              <a:rPr lang="en-US" sz="2000" spc="-10">
                <a:solidFill>
                  <a:srgbClr val="000000"/>
                </a:solidFill>
                <a:latin typeface="Arial" panose="02020603050405020304" pitchFamily="2"/>
              </a:rPr>
              <a:t>Gross Pay </a:t>
            </a:r>
          </a:p>
        </p:txBody>
      </p:sp>
      <p:sp>
        <p:nvSpPr>
          <p:cNvPr id="150" name="Text Placeholder 149"/>
          <p:cNvSpPr>
            <a:spLocks noGrp="1"/>
          </p:cNvSpPr>
          <p:nvPr>
            <p:ph type="body" idx="10"/>
          </p:nvPr>
        </p:nvSpPr>
        <p:spPr>
          <a:xfrm>
            <a:off x="5730240" y="2450465"/>
            <a:ext cx="1703705" cy="688975"/>
          </a:xfrm>
          <a:prstGeom prst="rect">
            <a:avLst/>
          </a:prstGeom>
          <a:noFill/>
          <a:ln w="0" cmpd="sng">
            <a:noFill/>
            <a:prstDash val="solid"/>
          </a:ln>
        </p:spPr>
        <p:txBody>
          <a:bodyPr vert="horz" lIns="0" tIns="58420" rIns="0" bIns="0" anchor="t"/>
          <a:lstStyle/>
          <a:p>
            <a:pPr marL="91440" marR="0" indent="0" algn="l">
              <a:lnSpc>
                <a:spcPts val="2300"/>
              </a:lnSpc>
              <a:spcAft>
                <a:spcPts val="2655"/>
              </a:spcAft>
            </a:pPr>
            <a:r>
              <a:rPr lang="en-US" sz="2000" spc="-10">
                <a:solidFill>
                  <a:srgbClr val="000000"/>
                </a:solidFill>
                <a:latin typeface="Arial" panose="02020603050405020304" pitchFamily="2"/>
              </a:rPr>
              <a:t>$(1,250) </a:t>
            </a:r>
          </a:p>
        </p:txBody>
      </p:sp>
      <p:sp>
        <p:nvSpPr>
          <p:cNvPr id="151" name="Text Placeholder 150"/>
          <p:cNvSpPr>
            <a:spLocks noGrp="1"/>
          </p:cNvSpPr>
          <p:nvPr>
            <p:ph type="body" idx="10"/>
          </p:nvPr>
        </p:nvSpPr>
        <p:spPr>
          <a:xfrm>
            <a:off x="7446010" y="2450465"/>
            <a:ext cx="1774190" cy="688975"/>
          </a:xfrm>
          <a:prstGeom prst="rect">
            <a:avLst/>
          </a:prstGeom>
          <a:noFill/>
          <a:ln w="0" cmpd="sng">
            <a:noFill/>
            <a:prstDash val="solid"/>
          </a:ln>
        </p:spPr>
        <p:txBody>
          <a:bodyPr vert="horz" lIns="0" tIns="58420" rIns="0" bIns="0" anchor="t"/>
          <a:lstStyle/>
          <a:p>
            <a:pPr marL="45720" marR="0" indent="0" algn="l">
              <a:lnSpc>
                <a:spcPts val="2300"/>
              </a:lnSpc>
              <a:spcAft>
                <a:spcPts val="2655"/>
              </a:spcAft>
            </a:pPr>
            <a:r>
              <a:rPr lang="en-US" sz="2000" spc="180">
                <a:solidFill>
                  <a:srgbClr val="000000"/>
                </a:solidFill>
                <a:latin typeface="Arial" panose="02020603050405020304" pitchFamily="2"/>
              </a:rPr>
              <a:t>$0 </a:t>
            </a:r>
          </a:p>
        </p:txBody>
      </p:sp>
      <p:sp>
        <p:nvSpPr>
          <p:cNvPr id="152" name="Text Placeholder 151"/>
          <p:cNvSpPr>
            <a:spLocks noGrp="1"/>
          </p:cNvSpPr>
          <p:nvPr>
            <p:ph type="body" idx="10"/>
          </p:nvPr>
        </p:nvSpPr>
        <p:spPr>
          <a:xfrm>
            <a:off x="5730240" y="315150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10">
                <a:solidFill>
                  <a:srgbClr val="000000"/>
                </a:solidFill>
                <a:latin typeface="Arial" panose="02020603050405020304" pitchFamily="2"/>
              </a:rPr>
              <a:t>$23,750 </a:t>
            </a:r>
          </a:p>
        </p:txBody>
      </p:sp>
      <p:sp>
        <p:nvSpPr>
          <p:cNvPr id="153" name="Text Placeholder 152"/>
          <p:cNvSpPr>
            <a:spLocks noGrp="1"/>
          </p:cNvSpPr>
          <p:nvPr>
            <p:ph type="body" idx="10"/>
          </p:nvPr>
        </p:nvSpPr>
        <p:spPr>
          <a:xfrm>
            <a:off x="7446010" y="315150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54" name="Text Placeholder 153"/>
          <p:cNvSpPr>
            <a:spLocks noGrp="1"/>
          </p:cNvSpPr>
          <p:nvPr>
            <p:ph type="body" idx="10"/>
          </p:nvPr>
        </p:nvSpPr>
        <p:spPr>
          <a:xfrm>
            <a:off x="5730240" y="354774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10">
                <a:solidFill>
                  <a:srgbClr val="000000"/>
                </a:solidFill>
                <a:latin typeface="Arial" panose="02020603050405020304" pitchFamily="2"/>
              </a:rPr>
              <a:t>$(5,938) </a:t>
            </a:r>
          </a:p>
        </p:txBody>
      </p:sp>
      <p:sp>
        <p:nvSpPr>
          <p:cNvPr id="155" name="Text Placeholder 154"/>
          <p:cNvSpPr>
            <a:spLocks noGrp="1"/>
          </p:cNvSpPr>
          <p:nvPr>
            <p:ph type="body" idx="10"/>
          </p:nvPr>
        </p:nvSpPr>
        <p:spPr>
          <a:xfrm>
            <a:off x="7446010" y="354774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5">
                <a:solidFill>
                  <a:srgbClr val="000000"/>
                </a:solidFill>
                <a:latin typeface="Arial" panose="02020603050405020304" pitchFamily="2"/>
              </a:rPr>
              <a:t>$(6,250) </a:t>
            </a:r>
          </a:p>
        </p:txBody>
      </p:sp>
      <p:sp>
        <p:nvSpPr>
          <p:cNvPr id="156" name="Text Placeholder 155"/>
          <p:cNvSpPr>
            <a:spLocks noGrp="1"/>
          </p:cNvSpPr>
          <p:nvPr>
            <p:ph type="body" idx="10"/>
          </p:nvPr>
        </p:nvSpPr>
        <p:spPr>
          <a:xfrm>
            <a:off x="5730240" y="394398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55"/>
              </a:spcAft>
            </a:pPr>
            <a:r>
              <a:rPr lang="en-US" sz="2000" spc="-10">
                <a:solidFill>
                  <a:srgbClr val="000000"/>
                </a:solidFill>
                <a:latin typeface="Arial" panose="02020603050405020304" pitchFamily="2"/>
              </a:rPr>
              <a:t>$(1,913) </a:t>
            </a:r>
          </a:p>
        </p:txBody>
      </p:sp>
      <p:sp>
        <p:nvSpPr>
          <p:cNvPr id="157" name="Text Placeholder 156"/>
          <p:cNvSpPr>
            <a:spLocks noGrp="1"/>
          </p:cNvSpPr>
          <p:nvPr>
            <p:ph type="body" idx="10"/>
          </p:nvPr>
        </p:nvSpPr>
        <p:spPr>
          <a:xfrm>
            <a:off x="7446010" y="394398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55"/>
              </a:spcAft>
            </a:pPr>
            <a:r>
              <a:rPr lang="en-US" sz="2000" spc="-5">
                <a:solidFill>
                  <a:srgbClr val="000000"/>
                </a:solidFill>
                <a:latin typeface="Arial" panose="02020603050405020304" pitchFamily="2"/>
              </a:rPr>
              <a:t>$(1,913) </a:t>
            </a:r>
          </a:p>
        </p:txBody>
      </p:sp>
      <p:sp>
        <p:nvSpPr>
          <p:cNvPr id="158" name="Text Placeholder 157"/>
          <p:cNvSpPr>
            <a:spLocks noGrp="1"/>
          </p:cNvSpPr>
          <p:nvPr>
            <p:ph type="body" idx="10"/>
          </p:nvPr>
        </p:nvSpPr>
        <p:spPr>
          <a:xfrm>
            <a:off x="5730240" y="4340225"/>
            <a:ext cx="1703705" cy="384175"/>
          </a:xfrm>
          <a:prstGeom prst="rect">
            <a:avLst/>
          </a:prstGeom>
          <a:noFill/>
          <a:ln w="0" cmpd="sng">
            <a:noFill/>
            <a:prstDash val="solid"/>
          </a:ln>
        </p:spPr>
        <p:txBody>
          <a:bodyPr vert="horz" lIns="0" tIns="58420" rIns="0" bIns="0" anchor="t"/>
          <a:lstStyle/>
          <a:p>
            <a:pPr marL="45720" marR="0" indent="0" algn="l">
              <a:lnSpc>
                <a:spcPts val="2300"/>
              </a:lnSpc>
              <a:spcAft>
                <a:spcPts val="230"/>
              </a:spcAft>
            </a:pPr>
            <a:r>
              <a:rPr lang="en-US" sz="2000" spc="170">
                <a:solidFill>
                  <a:srgbClr val="000000"/>
                </a:solidFill>
                <a:latin typeface="Arial" panose="02020603050405020304" pitchFamily="2"/>
              </a:rPr>
              <a:t>$0 </a:t>
            </a:r>
          </a:p>
        </p:txBody>
      </p:sp>
      <p:sp>
        <p:nvSpPr>
          <p:cNvPr id="159" name="Text Placeholder 158"/>
          <p:cNvSpPr>
            <a:spLocks noGrp="1"/>
          </p:cNvSpPr>
          <p:nvPr>
            <p:ph type="body" idx="10"/>
          </p:nvPr>
        </p:nvSpPr>
        <p:spPr>
          <a:xfrm>
            <a:off x="7446010" y="434022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5">
                <a:solidFill>
                  <a:srgbClr val="000000"/>
                </a:solidFill>
                <a:latin typeface="Arial" panose="02020603050405020304" pitchFamily="2"/>
              </a:rPr>
              <a:t>$(1,250) </a:t>
            </a:r>
          </a:p>
        </p:txBody>
      </p:sp>
      <p:sp>
        <p:nvSpPr>
          <p:cNvPr id="160" name="Text Placeholder 159"/>
          <p:cNvSpPr>
            <a:spLocks noGrp="1"/>
          </p:cNvSpPr>
          <p:nvPr>
            <p:ph type="body" idx="10"/>
          </p:nvPr>
        </p:nvSpPr>
        <p:spPr>
          <a:xfrm>
            <a:off x="5730240" y="4736465"/>
            <a:ext cx="1703705"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15">
                <a:solidFill>
                  <a:srgbClr val="000000"/>
                </a:solidFill>
                <a:latin typeface="Arial" panose="02020603050405020304" pitchFamily="2"/>
              </a:rPr>
              <a:t>$15,899 </a:t>
            </a:r>
          </a:p>
        </p:txBody>
      </p:sp>
      <p:sp>
        <p:nvSpPr>
          <p:cNvPr id="161" name="Text Placeholder 160"/>
          <p:cNvSpPr>
            <a:spLocks noGrp="1"/>
          </p:cNvSpPr>
          <p:nvPr>
            <p:ph type="body" idx="10"/>
          </p:nvPr>
        </p:nvSpPr>
        <p:spPr>
          <a:xfrm>
            <a:off x="7446010" y="4736465"/>
            <a:ext cx="1774190"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10">
                <a:solidFill>
                  <a:srgbClr val="000000"/>
                </a:solidFill>
                <a:latin typeface="Arial" panose="02020603050405020304" pitchFamily="2"/>
              </a:rPr>
              <a:t>$15,587 </a:t>
            </a:r>
          </a:p>
        </p:txBody>
      </p:sp>
      <p:sp>
        <p:nvSpPr>
          <p:cNvPr id="162" name="Text Placeholder 161"/>
          <p:cNvSpPr>
            <a:spLocks noGrp="1"/>
          </p:cNvSpPr>
          <p:nvPr>
            <p:ph type="body" idx="10"/>
          </p:nvPr>
        </p:nvSpPr>
        <p:spPr>
          <a:xfrm>
            <a:off x="963295" y="4340225"/>
            <a:ext cx="2416810"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10">
                <a:solidFill>
                  <a:srgbClr val="000000"/>
                </a:solidFill>
                <a:latin typeface="Arial" panose="02020603050405020304" pitchFamily="2"/>
              </a:rPr>
              <a:t>Non-401(k) Savings </a:t>
            </a:r>
          </a:p>
        </p:txBody>
      </p:sp>
      <p:sp>
        <p:nvSpPr>
          <p:cNvPr id="163" name="Text Placeholder 162"/>
          <p:cNvSpPr>
            <a:spLocks noGrp="1"/>
          </p:cNvSpPr>
          <p:nvPr>
            <p:ph type="body" idx="10"/>
          </p:nvPr>
        </p:nvSpPr>
        <p:spPr>
          <a:xfrm>
            <a:off x="963295" y="4736465"/>
            <a:ext cx="2416810"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0">
                <a:solidFill>
                  <a:srgbClr val="000000"/>
                </a:solidFill>
                <a:latin typeface="Arial" panose="02020603050405020304" pitchFamily="2"/>
              </a:rPr>
              <a:t>Spendable Pay </a:t>
            </a:r>
          </a:p>
        </p:txBody>
      </p:sp>
      <p:sp>
        <p:nvSpPr>
          <p:cNvPr id="164" name="Text Placeholder 163"/>
          <p:cNvSpPr>
            <a:spLocks noGrp="1"/>
          </p:cNvSpPr>
          <p:nvPr>
            <p:ph type="body" idx="10"/>
          </p:nvPr>
        </p:nvSpPr>
        <p:spPr>
          <a:xfrm>
            <a:off x="3392170" y="2450465"/>
            <a:ext cx="2326005" cy="688975"/>
          </a:xfrm>
          <a:prstGeom prst="rect">
            <a:avLst/>
          </a:prstGeom>
          <a:noFill/>
          <a:ln w="0" cmpd="sng">
            <a:noFill/>
            <a:prstDash val="solid"/>
          </a:ln>
        </p:spPr>
        <p:txBody>
          <a:bodyPr vert="horz" lIns="0" tIns="58420" rIns="0" bIns="0" anchor="t"/>
          <a:lstStyle/>
          <a:p>
            <a:pPr marL="91440" marR="0" indent="0" algn="l">
              <a:lnSpc>
                <a:spcPts val="2300"/>
              </a:lnSpc>
              <a:spcAft>
                <a:spcPts val="0"/>
              </a:spcAft>
            </a:pPr>
            <a:r>
              <a:rPr lang="en-US" sz="2000" spc="-10">
                <a:solidFill>
                  <a:srgbClr val="000000"/>
                </a:solidFill>
                <a:latin typeface="Arial" panose="02020603050405020304" pitchFamily="2"/>
              </a:rPr>
              <a:t>401(k) </a:t>
            </a:r>
          </a:p>
          <a:p>
            <a:pPr marL="91440" marR="0" indent="0" algn="l">
              <a:lnSpc>
                <a:spcPts val="2300"/>
              </a:lnSpc>
              <a:spcBef>
                <a:spcPts val="115"/>
              </a:spcBef>
              <a:spcAft>
                <a:spcPts val="255"/>
              </a:spcAft>
            </a:pPr>
            <a:r>
              <a:rPr lang="en-US" sz="2000" spc="-5">
                <a:solidFill>
                  <a:srgbClr val="000000"/>
                </a:solidFill>
                <a:latin typeface="Arial" panose="02020603050405020304" pitchFamily="2"/>
              </a:rPr>
              <a:t>Contributions </a:t>
            </a:r>
          </a:p>
        </p:txBody>
      </p:sp>
      <p:sp>
        <p:nvSpPr>
          <p:cNvPr id="165" name="Text Placeholder 164"/>
          <p:cNvSpPr>
            <a:spLocks noGrp="1"/>
          </p:cNvSpPr>
          <p:nvPr>
            <p:ph type="body" idx="10"/>
          </p:nvPr>
        </p:nvSpPr>
        <p:spPr>
          <a:xfrm>
            <a:off x="3392170" y="3151505"/>
            <a:ext cx="2326005" cy="384175"/>
          </a:xfrm>
          <a:prstGeom prst="rect">
            <a:avLst/>
          </a:prstGeom>
          <a:noFill/>
          <a:ln w="0" cmpd="sng">
            <a:noFill/>
            <a:prstDash val="solid"/>
          </a:ln>
        </p:spPr>
        <p:txBody>
          <a:bodyPr vert="horz" lIns="0" tIns="58420" rIns="0" bIns="0" anchor="t"/>
          <a:lstStyle/>
          <a:p>
            <a:pPr marL="91440" marR="0" indent="0" algn="l">
              <a:lnSpc>
                <a:spcPts val="2300"/>
              </a:lnSpc>
              <a:spcAft>
                <a:spcPts val="230"/>
              </a:spcAft>
            </a:pPr>
            <a:r>
              <a:rPr lang="en-US" sz="2000" spc="-20">
                <a:solidFill>
                  <a:srgbClr val="000000"/>
                </a:solidFill>
                <a:latin typeface="Arial" panose="02020603050405020304" pitchFamily="2"/>
              </a:rPr>
              <a:t>Taxable Pay </a:t>
            </a:r>
          </a:p>
        </p:txBody>
      </p:sp>
      <p:sp>
        <p:nvSpPr>
          <p:cNvPr id="166" name="Text Placeholder 165"/>
          <p:cNvSpPr>
            <a:spLocks noGrp="1"/>
          </p:cNvSpPr>
          <p:nvPr>
            <p:ph type="body" idx="10"/>
          </p:nvPr>
        </p:nvSpPr>
        <p:spPr>
          <a:xfrm>
            <a:off x="3392170" y="3547745"/>
            <a:ext cx="2326005" cy="384175"/>
          </a:xfrm>
          <a:prstGeom prst="rect">
            <a:avLst/>
          </a:prstGeom>
          <a:noFill/>
          <a:ln w="0" cmpd="sng">
            <a:noFill/>
            <a:prstDash val="solid"/>
          </a:ln>
        </p:spPr>
        <p:txBody>
          <a:bodyPr vert="horz" lIns="0" tIns="58420" rIns="0" bIns="0" anchor="t"/>
          <a:lstStyle/>
          <a:p>
            <a:pPr marL="91440" marR="0" indent="0" algn="l">
              <a:lnSpc>
                <a:spcPts val="2300"/>
              </a:lnSpc>
              <a:spcAft>
                <a:spcPts val="280"/>
              </a:spcAft>
            </a:pPr>
            <a:r>
              <a:rPr lang="en-US" sz="2000" spc="-35">
                <a:solidFill>
                  <a:srgbClr val="000000"/>
                </a:solidFill>
                <a:latin typeface="Arial" panose="02020603050405020304" pitchFamily="2"/>
              </a:rPr>
              <a:t>Income Taxes </a:t>
            </a:r>
          </a:p>
        </p:txBody>
      </p:sp>
      <p:sp>
        <p:nvSpPr>
          <p:cNvPr id="167" name="Text Placeholder 166"/>
          <p:cNvSpPr>
            <a:spLocks noGrp="1"/>
          </p:cNvSpPr>
          <p:nvPr>
            <p:ph type="body" idx="10"/>
          </p:nvPr>
        </p:nvSpPr>
        <p:spPr>
          <a:xfrm>
            <a:off x="3392170" y="3943985"/>
            <a:ext cx="2326005" cy="384175"/>
          </a:xfrm>
          <a:prstGeom prst="rect">
            <a:avLst/>
          </a:prstGeom>
          <a:noFill/>
          <a:ln w="0" cmpd="sng">
            <a:noFill/>
            <a:prstDash val="solid"/>
          </a:ln>
        </p:spPr>
        <p:txBody>
          <a:bodyPr vert="horz" lIns="0" tIns="58420" rIns="0" bIns="0" anchor="t"/>
          <a:lstStyle/>
          <a:p>
            <a:pPr marL="91440" marR="0" indent="0" algn="l">
              <a:lnSpc>
                <a:spcPts val="2300"/>
              </a:lnSpc>
              <a:spcAft>
                <a:spcPts val="255"/>
              </a:spcAft>
            </a:pPr>
            <a:r>
              <a:rPr lang="en-US" sz="2000" spc="-35">
                <a:solidFill>
                  <a:srgbClr val="000000"/>
                </a:solidFill>
                <a:latin typeface="Arial" panose="02020603050405020304" pitchFamily="2"/>
              </a:rPr>
              <a:t>FICA Tax (7.65%) </a:t>
            </a:r>
          </a:p>
        </p:txBody>
      </p:sp>
      <p:sp>
        <p:nvSpPr>
          <p:cNvPr id="168" name="Text Placeholder 167"/>
          <p:cNvSpPr>
            <a:spLocks noGrp="1"/>
          </p:cNvSpPr>
          <p:nvPr>
            <p:ph type="body" idx="10"/>
          </p:nvPr>
        </p:nvSpPr>
        <p:spPr>
          <a:xfrm>
            <a:off x="877570" y="7415530"/>
            <a:ext cx="5770245" cy="152400"/>
          </a:xfrm>
          <a:prstGeom prst="rect">
            <a:avLst/>
          </a:prstGeom>
          <a:noFill/>
          <a:ln w="0" cmpd="sng">
            <a:noFill/>
            <a:prstDash val="solid"/>
          </a:ln>
        </p:spPr>
        <p:txBody>
          <a:bodyPr vert="horz" lIns="0" tIns="0" rIns="0" bIns="0" anchor="t"/>
          <a:lstStyle/>
          <a:p>
            <a:pPr marL="0" marR="0" indent="0" algn="l">
              <a:lnSpc>
                <a:spcPts val="1200"/>
              </a:lnSpc>
              <a:spcAft>
                <a:spcPts val="0"/>
              </a:spcAft>
            </a:pPr>
            <a:r>
              <a:rPr lang="en-US" sz="1200" spc="-10">
                <a:solidFill>
                  <a:srgbClr val="000000"/>
                </a:solidFill>
                <a:latin typeface="Arial" panose="02020603050405020304" pitchFamily="2"/>
              </a:rPr>
              <a:t>Assumes contribution of 5% of pay, 25% income-tax bracket, and married filing jointly</a:t>
            </a:r>
            <a:r>
              <a:rPr lang="en-US" sz="1400" spc="-10">
                <a:solidFill>
                  <a:srgbClr val="000000"/>
                </a:solidFill>
                <a:latin typeface="Arial" panose="02020603050405020304" pitchFamily="2"/>
              </a:rPr>
              <a:t>. </a:t>
            </a:r>
          </a:p>
        </p:txBody>
      </p:sp>
      <p:sp>
        <p:nvSpPr>
          <p:cNvPr id="169" name="Text Placeholder 168"/>
          <p:cNvSpPr>
            <a:spLocks noGrp="1"/>
          </p:cNvSpPr>
          <p:nvPr>
            <p:ph type="body" idx="10"/>
          </p:nvPr>
        </p:nvSpPr>
        <p:spPr>
          <a:xfrm>
            <a:off x="9474200" y="7293610"/>
            <a:ext cx="262890" cy="106680"/>
          </a:xfrm>
          <a:prstGeom prst="rect">
            <a:avLst/>
          </a:prstGeom>
          <a:noFill/>
          <a:ln w="0" cmpd="sng">
            <a:noFill/>
            <a:prstDash val="solid"/>
          </a:ln>
        </p:spPr>
        <p:txBody>
          <a:bodyPr vert="horz" lIns="0" tIns="0" rIns="0" bIns="0" anchor="t"/>
          <a:lstStyle/>
          <a:p>
            <a:pPr marL="0" marR="0" indent="0" algn="l">
              <a:lnSpc>
                <a:spcPts val="800"/>
              </a:lnSpc>
              <a:spcAft>
                <a:spcPts val="0"/>
              </a:spcAft>
            </a:pPr>
            <a:r>
              <a:rPr lang="en-US" sz="1100" spc="70">
                <a:solidFill>
                  <a:srgbClr val="929497"/>
                </a:solidFill>
                <a:latin typeface="Arial" panose="02020603050405020304" pitchFamily="2"/>
              </a:rPr>
              <a:t>12 </a:t>
            </a:r>
          </a:p>
        </p:txBody>
      </p:sp>
      <p:sp>
        <p:nvSpPr>
          <p:cNvPr id="170" name="Text Placeholder 169"/>
          <p:cNvSpPr>
            <a:spLocks noGrp="1"/>
          </p:cNvSpPr>
          <p:nvPr>
            <p:ph type="body" idx="10"/>
          </p:nvPr>
        </p:nvSpPr>
        <p:spPr>
          <a:xfrm>
            <a:off x="5730240" y="1657985"/>
            <a:ext cx="1703705" cy="368935"/>
          </a:xfrm>
          <a:prstGeom prst="rect">
            <a:avLst/>
          </a:prstGeom>
          <a:noFill/>
          <a:ln w="0" cmpd="sng">
            <a:noFill/>
            <a:prstDash val="solid"/>
          </a:ln>
        </p:spPr>
        <p:txBody>
          <a:bodyPr vert="horz" lIns="0" tIns="58420" rIns="0" bIns="0" anchor="t"/>
          <a:lstStyle/>
          <a:p>
            <a:pPr marL="91440" marR="0" indent="0" algn="l">
              <a:lnSpc>
                <a:spcPts val="2300"/>
              </a:lnSpc>
              <a:spcAft>
                <a:spcPts val="100"/>
              </a:spcAft>
            </a:pPr>
            <a:r>
              <a:rPr lang="en-US" sz="2000" b="1" spc="-45">
                <a:solidFill>
                  <a:srgbClr val="FFFFFF"/>
                </a:solidFill>
                <a:latin typeface="Arial" panose="02020603050405020304" pitchFamily="2"/>
              </a:rPr>
              <a:t>401 (k) Plan </a:t>
            </a:r>
          </a:p>
        </p:txBody>
      </p:sp>
      <p:sp>
        <p:nvSpPr>
          <p:cNvPr id="171" name="Text Placeholder 170"/>
          <p:cNvSpPr>
            <a:spLocks noGrp="1"/>
          </p:cNvSpPr>
          <p:nvPr>
            <p:ph type="body" idx="10"/>
          </p:nvPr>
        </p:nvSpPr>
        <p:spPr>
          <a:xfrm>
            <a:off x="7446010" y="1657985"/>
            <a:ext cx="1774190" cy="368935"/>
          </a:xfrm>
          <a:prstGeom prst="rect">
            <a:avLst/>
          </a:prstGeom>
          <a:noFill/>
          <a:ln w="0" cmpd="sng">
            <a:noFill/>
            <a:prstDash val="solid"/>
          </a:ln>
        </p:spPr>
        <p:txBody>
          <a:bodyPr vert="horz" lIns="0" tIns="58420" rIns="0" bIns="0" anchor="t"/>
          <a:lstStyle/>
          <a:p>
            <a:pPr marL="91440" marR="0" indent="0" algn="l">
              <a:lnSpc>
                <a:spcPts val="2300"/>
              </a:lnSpc>
              <a:spcAft>
                <a:spcPts val="100"/>
              </a:spcAft>
            </a:pPr>
            <a:r>
              <a:rPr lang="en-US" sz="2000" b="1" spc="-50">
                <a:solidFill>
                  <a:srgbClr val="FFFFFF"/>
                </a:solidFill>
                <a:latin typeface="Arial" panose="02020603050405020304" pitchFamily="2"/>
              </a:rPr>
              <a:t>Outside Plan </a:t>
            </a:r>
          </a:p>
        </p:txBody>
      </p:sp>
      <p:sp>
        <p:nvSpPr>
          <p:cNvPr id="172" name="Text Placeholder 171"/>
          <p:cNvSpPr>
            <a:spLocks noGrp="1"/>
          </p:cNvSpPr>
          <p:nvPr>
            <p:ph type="body" idx="10"/>
          </p:nvPr>
        </p:nvSpPr>
        <p:spPr>
          <a:xfrm>
            <a:off x="6010910" y="6141720"/>
            <a:ext cx="2767330" cy="567055"/>
          </a:xfrm>
          <a:prstGeom prst="rect">
            <a:avLst/>
          </a:prstGeom>
          <a:noFill/>
          <a:ln w="0" cmpd="sng">
            <a:noFill/>
            <a:prstDash val="solid"/>
          </a:ln>
        </p:spPr>
        <p:txBody>
          <a:bodyPr vert="horz" lIns="0" tIns="0" rIns="0" bIns="0" anchor="t"/>
          <a:lstStyle/>
          <a:p>
            <a:pPr marL="0" marR="0" indent="0" algn="l">
              <a:lnSpc>
                <a:spcPts val="1800"/>
              </a:lnSpc>
              <a:spcAft>
                <a:spcPts val="0"/>
              </a:spcAft>
            </a:pPr>
            <a:r>
              <a:rPr lang="en-US" sz="2000" b="1" spc="-35">
                <a:solidFill>
                  <a:srgbClr val="C00000"/>
                </a:solidFill>
                <a:latin typeface="Calibri" panose="02020603050405020304" pitchFamily="2"/>
              </a:rPr>
              <a:t>Increase in spendable pay: </a:t>
            </a:r>
          </a:p>
          <a:p>
            <a:pPr marL="0" marR="0" indent="0" algn="ctr">
              <a:lnSpc>
                <a:spcPts val="2300"/>
              </a:lnSpc>
              <a:spcBef>
                <a:spcPts val="410"/>
              </a:spcBef>
              <a:spcAft>
                <a:spcPts val="0"/>
              </a:spcAft>
            </a:pPr>
            <a:r>
              <a:rPr lang="en-US" sz="2350" b="1" spc="-20">
                <a:solidFill>
                  <a:srgbClr val="C00000"/>
                </a:solidFill>
                <a:latin typeface="Calibri" panose="02020603050405020304" pitchFamily="2"/>
              </a:rPr>
              <a:t>$312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86" name="Text Placeholder 185"/>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91" name="Text Placeholder 190"/>
          <p:cNvSpPr>
            <a:spLocks noGrp="1"/>
          </p:cNvSpPr>
          <p:nvPr>
            <p:ph type="body" idx="10"/>
          </p:nvPr>
        </p:nvSpPr>
        <p:spPr>
          <a:xfrm>
            <a:off x="396875" y="1549400"/>
            <a:ext cx="9258300" cy="897255"/>
          </a:xfrm>
          <a:prstGeom prst="rect">
            <a:avLst/>
          </a:prstGeom>
          <a:noFill/>
          <a:ln w="0" cmpd="sng">
            <a:noFill/>
            <a:prstDash val="solid"/>
          </a:ln>
        </p:spPr>
        <p:txBody>
          <a:bodyPr vert="horz" lIns="0" tIns="2540" rIns="0" bIns="0" anchor="t"/>
          <a:lstStyle/>
          <a:p>
            <a:pPr marL="137160" marR="0" indent="0" algn="l">
              <a:lnSpc>
                <a:spcPts val="2700"/>
              </a:lnSpc>
              <a:spcAft>
                <a:spcPts val="0"/>
              </a:spcAft>
            </a:pPr>
            <a:r>
              <a:rPr lang="en-US" sz="2400" b="1" spc="0">
                <a:solidFill>
                  <a:srgbClr val="00337E"/>
                </a:solidFill>
                <a:latin typeface="Arial" panose="02020603050405020304" pitchFamily="2"/>
              </a:rPr>
              <a:t>The decision depends on your personal situation. </a:t>
            </a:r>
          </a:p>
          <a:p>
            <a:pPr marL="137160" marR="0" indent="0" algn="l">
              <a:lnSpc>
                <a:spcPts val="2700"/>
              </a:lnSpc>
              <a:spcBef>
                <a:spcPts val="145"/>
              </a:spcBef>
              <a:spcAft>
                <a:spcPts val="1385"/>
              </a:spcAft>
            </a:pPr>
            <a:r>
              <a:rPr lang="en-US" sz="2400" b="1" spc="-10">
                <a:solidFill>
                  <a:srgbClr val="00337E"/>
                </a:solidFill>
                <a:latin typeface="Arial" panose="02020603050405020304" pitchFamily="2"/>
              </a:rPr>
              <a:t>Considerations include: </a:t>
            </a:r>
          </a:p>
        </p:txBody>
      </p:sp>
      <p:sp>
        <p:nvSpPr>
          <p:cNvPr id="192" name="Text Placeholder 191"/>
          <p:cNvSpPr>
            <a:spLocks noGrp="1"/>
          </p:cNvSpPr>
          <p:nvPr>
            <p:ph type="body" idx="10"/>
          </p:nvPr>
        </p:nvSpPr>
        <p:spPr>
          <a:xfrm>
            <a:off x="396875" y="2446655"/>
            <a:ext cx="9258300" cy="4824730"/>
          </a:xfrm>
          <a:prstGeom prst="rect">
            <a:avLst/>
          </a:prstGeom>
          <a:noFill/>
          <a:ln w="0" cmpd="sng">
            <a:noFill/>
            <a:prstDash val="solid"/>
          </a:ln>
        </p:spPr>
        <p:txBody>
          <a:bodyPr vert="horz" lIns="0" tIns="336550" rIns="0" bIns="0" anchor="t"/>
          <a:lstStyle/>
          <a:p>
            <a:pPr marL="502920" marR="0" indent="320040" algn="just">
              <a:lnSpc>
                <a:spcPts val="2900"/>
              </a:lnSpc>
              <a:spcAft>
                <a:spcPts val="0"/>
              </a:spcAft>
              <a:buFont typeface="Arial"/>
              <a:buChar char="·"/>
            </a:pPr>
            <a:r>
              <a:rPr lang="en-US" sz="2400" b="1" spc="-15">
                <a:solidFill>
                  <a:srgbClr val="585858"/>
                </a:solidFill>
                <a:latin typeface="Arial" panose="02020603050405020304" pitchFamily="2"/>
              </a:rPr>
              <a:t>Current age </a:t>
            </a:r>
          </a:p>
          <a:p>
            <a:pPr marL="502920" marR="0" indent="320040" algn="just">
              <a:lnSpc>
                <a:spcPts val="2900"/>
              </a:lnSpc>
              <a:spcBef>
                <a:spcPts val="0"/>
              </a:spcBef>
              <a:spcAft>
                <a:spcPts val="0"/>
              </a:spcAft>
              <a:buFont typeface="Arial"/>
              <a:buChar char="·"/>
            </a:pPr>
            <a:r>
              <a:rPr lang="en-US" sz="2400" b="1" spc="0">
                <a:solidFill>
                  <a:srgbClr val="585858"/>
                </a:solidFill>
                <a:latin typeface="Arial" panose="02020603050405020304" pitchFamily="2"/>
              </a:rPr>
              <a:t>Expected retirement tax bracket </a:t>
            </a:r>
          </a:p>
          <a:p>
            <a:pPr marL="502920" marR="0" indent="320040" algn="just">
              <a:lnSpc>
                <a:spcPts val="2900"/>
              </a:lnSpc>
              <a:spcBef>
                <a:spcPts val="0"/>
              </a:spcBef>
              <a:spcAft>
                <a:spcPts val="0"/>
              </a:spcAft>
              <a:buFont typeface="Arial"/>
              <a:buChar char="·"/>
            </a:pPr>
            <a:r>
              <a:rPr lang="en-US" sz="2400" b="1" spc="-5">
                <a:solidFill>
                  <a:srgbClr val="585858"/>
                </a:solidFill>
                <a:latin typeface="Arial" panose="02020603050405020304" pitchFamily="2"/>
              </a:rPr>
              <a:t>Expected retirement age </a:t>
            </a:r>
          </a:p>
          <a:p>
            <a:pPr marL="502920" marR="0" indent="320040" algn="just">
              <a:lnSpc>
                <a:spcPts val="2900"/>
              </a:lnSpc>
              <a:spcBef>
                <a:spcPts val="0"/>
              </a:spcBef>
              <a:spcAft>
                <a:spcPts val="0"/>
              </a:spcAft>
              <a:buFont typeface="Arial"/>
              <a:buChar char="·"/>
            </a:pPr>
            <a:r>
              <a:rPr lang="en-US" sz="2400" b="1" spc="-10">
                <a:solidFill>
                  <a:srgbClr val="585858"/>
                </a:solidFill>
                <a:latin typeface="Arial" panose="02020603050405020304" pitchFamily="2"/>
              </a:rPr>
              <a:t>Amount of contributions </a:t>
            </a:r>
          </a:p>
          <a:p>
            <a:pPr marL="502920" marR="0" indent="320040" algn="just">
              <a:lnSpc>
                <a:spcPts val="2900"/>
              </a:lnSpc>
              <a:spcBef>
                <a:spcPts val="0"/>
              </a:spcBef>
              <a:spcAft>
                <a:spcPts val="0"/>
              </a:spcAft>
              <a:buFont typeface="Arial"/>
              <a:buChar char="·"/>
            </a:pPr>
            <a:r>
              <a:rPr lang="en-US" sz="2400" b="1" spc="-5">
                <a:solidFill>
                  <a:srgbClr val="585858"/>
                </a:solidFill>
                <a:latin typeface="Arial" panose="02020603050405020304" pitchFamily="2"/>
              </a:rPr>
              <a:t>Current tax bracket </a:t>
            </a:r>
          </a:p>
          <a:p>
            <a:pPr marL="502920" marR="0" indent="0" algn="just">
              <a:lnSpc>
                <a:spcPts val="2700"/>
              </a:lnSpc>
              <a:spcBef>
                <a:spcPts val="3025"/>
              </a:spcBef>
              <a:spcAft>
                <a:spcPts val="0"/>
              </a:spcAft>
            </a:pPr>
            <a:r>
              <a:rPr lang="en-US" sz="2400" b="1" spc="-5">
                <a:solidFill>
                  <a:srgbClr val="A22538"/>
                </a:solidFill>
                <a:latin typeface="Arial" panose="02020603050405020304" pitchFamily="2"/>
              </a:rPr>
              <a:t>Consult a professional advisor to make a decision </a:t>
            </a:r>
          </a:p>
          <a:p>
            <a:pPr marL="502920" marR="0" indent="0" algn="just">
              <a:lnSpc>
                <a:spcPts val="2700"/>
              </a:lnSpc>
              <a:spcBef>
                <a:spcPts val="145"/>
              </a:spcBef>
              <a:spcAft>
                <a:spcPts val="0"/>
              </a:spcAft>
            </a:pPr>
            <a:r>
              <a:rPr lang="en-US" sz="2400" b="1" spc="-15">
                <a:solidFill>
                  <a:srgbClr val="A22538"/>
                </a:solidFill>
                <a:latin typeface="Arial" panose="02020603050405020304" pitchFamily="2"/>
              </a:rPr>
              <a:t>best suited to your needs. </a:t>
            </a:r>
          </a:p>
          <a:p>
            <a:pPr marL="502920" marR="0" indent="0" algn="just">
              <a:lnSpc>
                <a:spcPts val="2700"/>
              </a:lnSpc>
              <a:spcBef>
                <a:spcPts val="3025"/>
              </a:spcBef>
              <a:spcAft>
                <a:spcPts val="6430"/>
              </a:spcAft>
            </a:pPr>
            <a:r>
              <a:rPr lang="en-US" sz="2400" b="1" spc="-10">
                <a:solidFill>
                  <a:srgbClr val="A22538"/>
                </a:solidFill>
                <a:latin typeface="Arial" panose="02020603050405020304" pitchFamily="2"/>
              </a:rPr>
              <a:t>No matter what, deciding to save is the key! </a:t>
            </a:r>
          </a:p>
        </p:txBody>
      </p:sp>
      <p:sp>
        <p:nvSpPr>
          <p:cNvPr id="193" name="Text Placeholder 192"/>
          <p:cNvSpPr>
            <a:spLocks noGrp="1"/>
          </p:cNvSpPr>
          <p:nvPr>
            <p:ph type="body" idx="10"/>
          </p:nvPr>
        </p:nvSpPr>
        <p:spPr>
          <a:xfrm>
            <a:off x="9474200" y="7271385"/>
            <a:ext cx="26289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70">
                <a:solidFill>
                  <a:srgbClr val="929497"/>
                </a:solidFill>
                <a:latin typeface="Arial" panose="02020603050405020304" pitchFamily="2"/>
              </a:rPr>
              <a:t>14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519" name="Text Placeholder 518"/>
          <p:cNvSpPr>
            <a:spLocks noGrp="1"/>
          </p:cNvSpPr>
          <p:nvPr>
            <p:ph type="body" idx="10"/>
          </p:nvPr>
        </p:nvSpPr>
        <p:spPr>
          <a:xfrm>
            <a:off x="38417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524" name="Text Placeholder 523"/>
          <p:cNvSpPr>
            <a:spLocks noGrp="1"/>
          </p:cNvSpPr>
          <p:nvPr>
            <p:ph type="body" idx="10"/>
          </p:nvPr>
        </p:nvSpPr>
        <p:spPr>
          <a:xfrm>
            <a:off x="384175" y="1409700"/>
            <a:ext cx="9283700" cy="1036955"/>
          </a:xfrm>
          <a:prstGeom prst="rect">
            <a:avLst/>
          </a:prstGeom>
          <a:noFill/>
          <a:ln w="0" cmpd="sng">
            <a:noFill/>
            <a:prstDash val="solid"/>
          </a:ln>
        </p:spPr>
        <p:txBody>
          <a:bodyPr vert="horz" lIns="0" tIns="0" rIns="0" bIns="0" anchor="t"/>
          <a:lstStyle/>
          <a:p>
            <a:pPr marL="91440" marR="0" indent="0" algn="l">
              <a:lnSpc>
                <a:spcPts val="2200"/>
              </a:lnSpc>
              <a:spcAft>
                <a:spcPts val="5885"/>
              </a:spcAft>
            </a:pPr>
            <a:r>
              <a:rPr lang="en-US" sz="2000" b="1" spc="-45">
                <a:solidFill>
                  <a:srgbClr val="00337E"/>
                </a:solidFill>
                <a:latin typeface="Arial" panose="02020603050405020304" pitchFamily="2"/>
              </a:rPr>
              <a:t>Important Disclosures </a:t>
            </a:r>
          </a:p>
        </p:txBody>
      </p:sp>
      <p:sp>
        <p:nvSpPr>
          <p:cNvPr id="525" name="Text Placeholder 524"/>
          <p:cNvSpPr>
            <a:spLocks noGrp="1"/>
          </p:cNvSpPr>
          <p:nvPr>
            <p:ph type="body" idx="10"/>
          </p:nvPr>
        </p:nvSpPr>
        <p:spPr>
          <a:xfrm>
            <a:off x="384175" y="2446655"/>
            <a:ext cx="9283700" cy="4824730"/>
          </a:xfrm>
          <a:prstGeom prst="rect">
            <a:avLst/>
          </a:prstGeom>
          <a:noFill/>
          <a:ln w="0" cmpd="sng">
            <a:noFill/>
            <a:prstDash val="solid"/>
          </a:ln>
        </p:spPr>
        <p:txBody>
          <a:bodyPr vert="horz" lIns="0" tIns="212090" rIns="0" bIns="0" anchor="t"/>
          <a:lstStyle/>
          <a:p>
            <a:pPr marL="91440" marR="91440" indent="0" algn="l">
              <a:lnSpc>
                <a:spcPts val="1600"/>
              </a:lnSpc>
              <a:spcAft>
                <a:spcPts val="0"/>
              </a:spcAft>
            </a:pPr>
            <a:r>
              <a:rPr lang="en-US" sz="1500" spc="0">
                <a:solidFill>
                  <a:srgbClr val="4D4D4D"/>
                </a:solidFill>
                <a:latin typeface="Arial" panose="02020603050405020304" pitchFamily="2"/>
              </a:rPr>
              <a:t>Investments and assets held in a fiduciary account are not deposits, or other obligations, are not guaranteed by People’s United Bank, N.A., are not insured by the FDIC, by any other government agency, or by People’s United Bank, N.A., or any of its affiliates, and may lose value. </a:t>
            </a:r>
          </a:p>
          <a:p>
            <a:pPr marL="91440" marR="0" indent="0" algn="l">
              <a:lnSpc>
                <a:spcPts val="1700"/>
              </a:lnSpc>
              <a:spcBef>
                <a:spcPts val="1075"/>
              </a:spcBef>
              <a:spcAft>
                <a:spcPts val="28725"/>
              </a:spcAft>
            </a:pPr>
            <a:r>
              <a:rPr lang="en-US" sz="1500" spc="-15">
                <a:solidFill>
                  <a:srgbClr val="4D4D4D"/>
                </a:solidFill>
                <a:latin typeface="Arial" panose="02020603050405020304" pitchFamily="2"/>
              </a:rPr>
              <a:t>Member FDIC. </a:t>
            </a:r>
          </a:p>
        </p:txBody>
      </p:sp>
      <p:sp>
        <p:nvSpPr>
          <p:cNvPr id="526" name="Text Placeholder 525"/>
          <p:cNvSpPr>
            <a:spLocks noGrp="1"/>
          </p:cNvSpPr>
          <p:nvPr>
            <p:ph type="body" idx="10"/>
          </p:nvPr>
        </p:nvSpPr>
        <p:spPr>
          <a:xfrm>
            <a:off x="9462135" y="7271385"/>
            <a:ext cx="27495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125">
                <a:solidFill>
                  <a:srgbClr val="929497"/>
                </a:solidFill>
                <a:latin typeface="Arial" panose="02020603050405020304" pitchFamily="2"/>
              </a:rPr>
              <a:t>35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PUWM 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000" y="147449"/>
            <a:ext cx="7075158" cy="689126"/>
          </a:xfrm>
          <a:prstGeom prst="rect">
            <a:avLst/>
          </a:prstGeom>
        </p:spPr>
        <p:txBody>
          <a:bodyPr tIns="0" bIns="0" anchor="b" anchorCtr="0"/>
          <a:lstStyle>
            <a:lvl1pPr>
              <a:defRPr/>
            </a:lvl1pPr>
          </a:lstStyle>
          <a:p>
            <a:r>
              <a:rPr lang="en-US" dirty="0" smtClean="0"/>
              <a:t>Click to edit Master title style</a:t>
            </a:r>
            <a:endParaRPr lang="en-US" dirty="0"/>
          </a:p>
        </p:txBody>
      </p:sp>
      <p:sp>
        <p:nvSpPr>
          <p:cNvPr id="9" name="Slide Number Placeholder 8"/>
          <p:cNvSpPr>
            <a:spLocks noGrp="1"/>
          </p:cNvSpPr>
          <p:nvPr>
            <p:ph type="sldNum" sz="quarter" idx="12"/>
          </p:nvPr>
        </p:nvSpPr>
        <p:spPr>
          <a:xfrm>
            <a:off x="9270460" y="7135768"/>
            <a:ext cx="508764" cy="413808"/>
          </a:xfrm>
          <a:prstGeom prst="rect">
            <a:avLst/>
          </a:prstGeom>
        </p:spPr>
        <p:txBody>
          <a:bodyPr/>
          <a:lstStyle/>
          <a:p>
            <a:fld id="{B849E7C9-4699-40F3-8CF9-3D757F89806B}" type="slidenum">
              <a:rPr lang="en-US" smtClean="0"/>
              <a:pPr/>
              <a:t>‹#›</a:t>
            </a:fld>
            <a:endParaRPr lang="en-US"/>
          </a:p>
        </p:txBody>
      </p:sp>
      <p:sp>
        <p:nvSpPr>
          <p:cNvPr id="7" name="Rectangle 6"/>
          <p:cNvSpPr/>
          <p:nvPr userDrawn="1"/>
        </p:nvSpPr>
        <p:spPr>
          <a:xfrm>
            <a:off x="459581" y="1027906"/>
            <a:ext cx="9149557" cy="126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6976" y="456269"/>
            <a:ext cx="2243112" cy="392381"/>
          </a:xfrm>
          <a:prstGeom prst="rect">
            <a:avLst/>
          </a:prstGeom>
        </p:spPr>
      </p:pic>
    </p:spTree>
    <p:extLst>
      <p:ext uri="{BB962C8B-B14F-4D97-AF65-F5344CB8AC3E}">
        <p14:creationId xmlns:p14="http://schemas.microsoft.com/office/powerpoint/2010/main" val="196123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466090" y="469900"/>
            <a:ext cx="9144000" cy="2724150"/>
          </a:xfrm>
          <a:prstGeom prst="rect">
            <a:avLst/>
          </a:prstGeom>
          <a:solidFill>
            <a:srgbClr val="00337E"/>
          </a:solidFill>
          <a:ln w="0" cmpd="sng">
            <a:noFill/>
            <a:prstDash val="solid"/>
          </a:ln>
        </p:spPr>
        <p:txBody>
          <a:bodyPr vert="horz" lIns="0" tIns="1759585" rIns="0" bIns="0" anchor="t"/>
          <a:lstStyle/>
          <a:p>
            <a:pPr marL="411480" marR="0" indent="0" algn="l">
              <a:lnSpc>
                <a:spcPts val="6100"/>
              </a:lnSpc>
              <a:spcAft>
                <a:spcPts val="1445"/>
              </a:spcAft>
            </a:pPr>
            <a:r>
              <a:rPr lang="en-US" sz="5400" spc="-5">
                <a:solidFill>
                  <a:srgbClr val="FFFFFF"/>
                </a:solidFill>
                <a:latin typeface="Times New Roman" panose="02020603050405020304" pitchFamily="1"/>
              </a:rPr>
              <a:t>401(k) Employee Meeting </a:t>
            </a:r>
          </a:p>
        </p:txBody>
      </p:sp>
      <p:sp>
        <p:nvSpPr>
          <p:cNvPr id="5" name="Text Placeholder 4"/>
          <p:cNvSpPr>
            <a:spLocks noGrp="1"/>
          </p:cNvSpPr>
          <p:nvPr>
            <p:ph type="body" idx="10"/>
          </p:nvPr>
        </p:nvSpPr>
        <p:spPr>
          <a:xfrm>
            <a:off x="466090" y="3352165"/>
            <a:ext cx="9144000" cy="3395980"/>
          </a:xfrm>
          <a:prstGeom prst="rect">
            <a:avLst/>
          </a:prstGeom>
          <a:noFill/>
          <a:ln w="0" cmpd="sng">
            <a:noFill/>
            <a:prstDash val="solid"/>
          </a:ln>
        </p:spPr>
        <p:txBody>
          <a:bodyPr vert="horz" lIns="0" tIns="1905" rIns="0" bIns="0" anchor="t"/>
          <a:lstStyle/>
          <a:p>
            <a:pPr marL="411480" marR="0" indent="0" algn="l">
              <a:lnSpc>
                <a:spcPts val="2900"/>
              </a:lnSpc>
              <a:spcAft>
                <a:spcPts val="0"/>
              </a:spcAft>
            </a:pPr>
            <a:r>
              <a:rPr lang="en-US" sz="2550" b="1" spc="5">
                <a:solidFill>
                  <a:srgbClr val="4D4D4D"/>
                </a:solidFill>
                <a:latin typeface="Arial Narrow" panose="02020603050405020304" pitchFamily="2"/>
              </a:rPr>
              <a:t>CLIENT NAME </a:t>
            </a:r>
          </a:p>
          <a:p>
            <a:pPr marL="411480" marR="0" indent="0" algn="l">
              <a:lnSpc>
                <a:spcPts val="2000"/>
              </a:lnSpc>
              <a:spcBef>
                <a:spcPts val="2225"/>
              </a:spcBef>
              <a:spcAft>
                <a:spcPts val="0"/>
              </a:spcAft>
            </a:pPr>
            <a:r>
              <a:rPr lang="en-US" sz="1800" b="1" spc="-100">
                <a:solidFill>
                  <a:srgbClr val="929497"/>
                </a:solidFill>
                <a:latin typeface="Arial" panose="02020603050405020304" pitchFamily="2"/>
              </a:rPr>
              <a:t>DATE </a:t>
            </a:r>
          </a:p>
          <a:p>
            <a:pPr marL="411480" marR="0" indent="0" algn="l">
              <a:lnSpc>
                <a:spcPts val="4300"/>
              </a:lnSpc>
              <a:spcBef>
                <a:spcPts val="0"/>
              </a:spcBef>
              <a:spcAft>
                <a:spcPts val="10920"/>
              </a:spcAft>
              <a:tabLst>
                <a:tab pos="2743200" algn="l"/>
              </a:tabLst>
            </a:pPr>
            <a:r>
              <a:rPr lang="en-US" sz="1800" b="1" spc="0">
                <a:solidFill>
                  <a:srgbClr val="929497"/>
                </a:solidFill>
                <a:latin typeface="Arial" panose="02020603050405020304" pitchFamily="2"/>
              </a:rPr>
              <a:t>Presented By: </a:t>
            </a:r>
            <a:r>
              <a:rPr lang="en-US" sz="1950" spc="0">
                <a:solidFill>
                  <a:srgbClr val="FF0000"/>
                </a:solidFill>
                <a:latin typeface="Calibri" panose="02020603050405020304" pitchFamily="2"/>
              </a:rPr>
              <a:t>PLEASE UPDATE ACCORDINGLY </a:t>
            </a:r>
            <a:r>
              <a:t/>
            </a:r>
            <a:br/>
            <a:r>
              <a:rPr lang="en-US" sz="1800" b="1" spc="0">
                <a:solidFill>
                  <a:srgbClr val="929497"/>
                </a:solidFill>
                <a:latin typeface="Arial" panose="02020603050405020304" pitchFamily="2"/>
              </a:rPr>
              <a:t>Name, Title </a:t>
            </a:r>
          </a:p>
        </p:txBody>
      </p:sp>
    </p:spTree>
    <p:extLst>
      <p:ext uri="{BB962C8B-B14F-4D97-AF65-F5344CB8AC3E}">
        <p14:creationId xmlns:p14="http://schemas.microsoft.com/office/powerpoint/2010/main" val="1968379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1_">
    <p:bg>
      <p:bgPr>
        <a:solidFill>
          <a:schemeClr val="bg1">
            <a:alpha val="0"/>
          </a:schemeClr>
        </a:solidFill>
        <a:effectLst/>
      </p:bgPr>
    </p:bg>
    <p:spTree>
      <p:nvGrpSpPr>
        <p:cNvPr id="1" name=""/>
        <p:cNvGrpSpPr/>
        <p:nvPr/>
      </p:nvGrpSpPr>
      <p:grpSpPr>
        <a:xfrm>
          <a:off x="0" y="0"/>
          <a:ext cx="0" cy="0"/>
          <a:chOff x="0" y="0"/>
          <a:chExt cx="0" cy="0"/>
        </a:xfrm>
      </p:grpSpPr>
      <p:sp>
        <p:nvSpPr>
          <p:cNvPr id="10" name="Text Placeholder 9"/>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15" name="Text Placeholder 14"/>
          <p:cNvSpPr>
            <a:spLocks noGrp="1"/>
          </p:cNvSpPr>
          <p:nvPr>
            <p:ph type="body" idx="10"/>
          </p:nvPr>
        </p:nvSpPr>
        <p:spPr>
          <a:xfrm>
            <a:off x="441960" y="1668780"/>
            <a:ext cx="9144000" cy="777875"/>
          </a:xfrm>
          <a:prstGeom prst="rect">
            <a:avLst/>
          </a:prstGeom>
          <a:noFill/>
          <a:ln w="0" cmpd="sng">
            <a:noFill/>
            <a:prstDash val="solid"/>
          </a:ln>
        </p:spPr>
        <p:txBody>
          <a:bodyPr vert="horz" lIns="0" tIns="46990" rIns="0" bIns="0" anchor="t"/>
          <a:lstStyle/>
          <a:p>
            <a:pPr marL="0" marR="0" indent="0" algn="l">
              <a:lnSpc>
                <a:spcPts val="2400"/>
              </a:lnSpc>
              <a:spcAft>
                <a:spcPts val="3355"/>
              </a:spcAft>
            </a:pPr>
            <a:r>
              <a:rPr lang="en-US" sz="2350" b="1" spc="10">
                <a:solidFill>
                  <a:srgbClr val="00337E"/>
                </a:solidFill>
                <a:latin typeface="Arial" panose="02020603050405020304" pitchFamily="2"/>
              </a:rPr>
              <a:t>Today’s discussion will cover the following items. </a:t>
            </a:r>
          </a:p>
        </p:txBody>
      </p:sp>
      <p:sp>
        <p:nvSpPr>
          <p:cNvPr id="16" name="Text Placeholder 15"/>
          <p:cNvSpPr>
            <a:spLocks noGrp="1"/>
          </p:cNvSpPr>
          <p:nvPr>
            <p:ph type="body" idx="10"/>
          </p:nvPr>
        </p:nvSpPr>
        <p:spPr>
          <a:xfrm>
            <a:off x="441960" y="2446655"/>
            <a:ext cx="9144000" cy="4995545"/>
          </a:xfrm>
          <a:prstGeom prst="rect">
            <a:avLst/>
          </a:prstGeom>
          <a:noFill/>
          <a:ln w="0" cmpd="sng">
            <a:noFill/>
            <a:prstDash val="solid"/>
          </a:ln>
        </p:spPr>
        <p:txBody>
          <a:bodyPr vert="horz" lIns="0" tIns="237490" rIns="0" bIns="0" anchor="t"/>
          <a:lstStyle/>
          <a:p>
            <a:pPr marL="137160" marR="0" indent="320040" algn="just">
              <a:lnSpc>
                <a:spcPts val="2700"/>
              </a:lnSpc>
              <a:spcAft>
                <a:spcPts val="0"/>
              </a:spcAft>
              <a:buFont typeface="Arial"/>
              <a:buChar char="·"/>
            </a:pPr>
            <a:r>
              <a:rPr lang="en-US" sz="2200" spc="-5">
                <a:solidFill>
                  <a:srgbClr val="4D4D4D"/>
                </a:solidFill>
                <a:latin typeface="Arial" panose="02020603050405020304" pitchFamily="2"/>
              </a:rPr>
              <a:t>Why Save for Retirement? </a:t>
            </a:r>
          </a:p>
          <a:p>
            <a:pPr marL="137160" marR="0" indent="320040" algn="just">
              <a:lnSpc>
                <a:spcPts val="2700"/>
              </a:lnSpc>
              <a:spcBef>
                <a:spcPts val="3620"/>
              </a:spcBef>
              <a:spcAft>
                <a:spcPts val="0"/>
              </a:spcAft>
              <a:buFont typeface="Arial"/>
              <a:buChar char="·"/>
            </a:pPr>
            <a:r>
              <a:rPr lang="en-US" sz="2200" spc="-15">
                <a:solidFill>
                  <a:srgbClr val="4D4D4D"/>
                </a:solidFill>
                <a:latin typeface="Arial" panose="02020603050405020304" pitchFamily="2"/>
              </a:rPr>
              <a:t>Pre-Tax Contributions </a:t>
            </a:r>
          </a:p>
          <a:p>
            <a:pPr marL="137160" marR="0" indent="320040" algn="just">
              <a:lnSpc>
                <a:spcPts val="2700"/>
              </a:lnSpc>
              <a:spcBef>
                <a:spcPts val="3645"/>
              </a:spcBef>
              <a:spcAft>
                <a:spcPts val="0"/>
              </a:spcAft>
              <a:buFont typeface="Arial"/>
              <a:buChar char="·"/>
            </a:pPr>
            <a:r>
              <a:rPr lang="en-US" sz="2200" spc="0">
                <a:solidFill>
                  <a:srgbClr val="4D4D4D"/>
                </a:solidFill>
                <a:latin typeface="Arial" panose="02020603050405020304" pitchFamily="2"/>
              </a:rPr>
              <a:t>Employer Contributions </a:t>
            </a:r>
          </a:p>
          <a:p>
            <a:pPr marL="137160" marR="0" indent="320040" algn="just">
              <a:lnSpc>
                <a:spcPts val="2700"/>
              </a:lnSpc>
              <a:spcBef>
                <a:spcPts val="3620"/>
              </a:spcBef>
              <a:spcAft>
                <a:spcPts val="0"/>
              </a:spcAft>
              <a:buFont typeface="Arial"/>
              <a:buChar char="·"/>
            </a:pPr>
            <a:r>
              <a:rPr lang="en-US" sz="2200" spc="0">
                <a:solidFill>
                  <a:srgbClr val="4D4D4D"/>
                </a:solidFill>
                <a:latin typeface="Arial" panose="02020603050405020304" pitchFamily="2"/>
              </a:rPr>
              <a:t>Things to Consider </a:t>
            </a:r>
          </a:p>
          <a:p>
            <a:pPr marL="137160" marR="0" indent="320040" algn="just">
              <a:lnSpc>
                <a:spcPts val="2700"/>
              </a:lnSpc>
              <a:spcBef>
                <a:spcPts val="3620"/>
              </a:spcBef>
              <a:spcAft>
                <a:spcPts val="0"/>
              </a:spcAft>
              <a:buFont typeface="Arial"/>
              <a:buChar char="·"/>
            </a:pPr>
            <a:r>
              <a:rPr lang="en-US" sz="2200" spc="0">
                <a:solidFill>
                  <a:srgbClr val="4D4D4D"/>
                </a:solidFill>
                <a:latin typeface="Arial" panose="02020603050405020304" pitchFamily="2"/>
              </a:rPr>
              <a:t>Overview of Investments </a:t>
            </a:r>
          </a:p>
          <a:p>
            <a:pPr marL="137160" marR="0" indent="320040" algn="just">
              <a:lnSpc>
                <a:spcPts val="2700"/>
              </a:lnSpc>
              <a:spcBef>
                <a:spcPts val="3625"/>
              </a:spcBef>
              <a:spcAft>
                <a:spcPts val="2980"/>
              </a:spcAft>
              <a:buFont typeface="Arial"/>
              <a:buChar char="·"/>
            </a:pPr>
            <a:r>
              <a:rPr lang="en-US" sz="2200" spc="-10">
                <a:solidFill>
                  <a:srgbClr val="4D4D4D"/>
                </a:solidFill>
                <a:latin typeface="Arial" panose="02020603050405020304" pitchFamily="2"/>
              </a:rPr>
              <a:t>Questions </a:t>
            </a:r>
          </a:p>
        </p:txBody>
      </p:sp>
      <p:sp>
        <p:nvSpPr>
          <p:cNvPr id="17" name="Text Placeholder 16"/>
          <p:cNvSpPr>
            <a:spLocks noGrp="1"/>
          </p:cNvSpPr>
          <p:nvPr>
            <p:ph type="body" idx="10"/>
          </p:nvPr>
        </p:nvSpPr>
        <p:spPr>
          <a:xfrm>
            <a:off x="9585960" y="7271385"/>
            <a:ext cx="14160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0">
                <a:solidFill>
                  <a:srgbClr val="929497"/>
                </a:solidFill>
                <a:latin typeface="Arial" panose="02020603050405020304" pitchFamily="2"/>
              </a:rPr>
              <a:t>2 </a:t>
            </a:r>
          </a:p>
        </p:txBody>
      </p:sp>
    </p:spTree>
    <p:extLst>
      <p:ext uri="{BB962C8B-B14F-4D97-AF65-F5344CB8AC3E}">
        <p14:creationId xmlns:p14="http://schemas.microsoft.com/office/powerpoint/2010/main" val="3231394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1_">
    <p:bg>
      <p:bgPr>
        <a:solidFill>
          <a:schemeClr val="bg1">
            <a:alpha val="0"/>
          </a:schemeClr>
        </a:solidFill>
        <a:effectLst/>
      </p:bgPr>
    </p:bg>
    <p:spTree>
      <p:nvGrpSpPr>
        <p:cNvPr id="1" name=""/>
        <p:cNvGrpSpPr/>
        <p:nvPr/>
      </p:nvGrpSpPr>
      <p:grpSpPr>
        <a:xfrm>
          <a:off x="0" y="0"/>
          <a:ext cx="0" cy="0"/>
          <a:chOff x="0" y="0"/>
          <a:chExt cx="0" cy="0"/>
        </a:xfrm>
      </p:grpSpPr>
      <p:sp>
        <p:nvSpPr>
          <p:cNvPr id="49" name="Text Placeholder 48"/>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sp>
        <p:nvSpPr>
          <p:cNvPr id="52" name="Text Placeholder 51"/>
          <p:cNvSpPr>
            <a:spLocks noGrp="1"/>
          </p:cNvSpPr>
          <p:nvPr>
            <p:ph type="body" idx="10"/>
          </p:nvPr>
        </p:nvSpPr>
        <p:spPr>
          <a:xfrm>
            <a:off x="490855" y="2764790"/>
            <a:ext cx="9113520" cy="2014220"/>
          </a:xfrm>
          <a:prstGeom prst="rect">
            <a:avLst/>
          </a:prstGeom>
          <a:solidFill>
            <a:srgbClr val="D7D7D7"/>
          </a:solidFill>
          <a:ln w="0" cmpd="sng">
            <a:noFill/>
            <a:prstDash val="solid"/>
          </a:ln>
        </p:spPr>
        <p:txBody>
          <a:bodyPr vert="horz" lIns="0" tIns="712470" rIns="0" bIns="0" anchor="t"/>
          <a:lstStyle/>
          <a:p>
            <a:pPr marL="91440" marR="0" indent="0" algn="l">
              <a:lnSpc>
                <a:spcPts val="5200"/>
              </a:lnSpc>
              <a:spcAft>
                <a:spcPts val="4985"/>
              </a:spcAft>
            </a:pPr>
            <a:r>
              <a:rPr lang="en-US" sz="4600" b="1" spc="-15">
                <a:solidFill>
                  <a:srgbClr val="00337E"/>
                </a:solidFill>
                <a:latin typeface="Times New Roman" panose="02020603050405020304" pitchFamily="1"/>
              </a:rPr>
              <a:t>Why Save for Retirement? </a:t>
            </a:r>
          </a:p>
        </p:txBody>
      </p:sp>
      <p:sp>
        <p:nvSpPr>
          <p:cNvPr id="53" name="Text Placeholder 52"/>
          <p:cNvSpPr>
            <a:spLocks noGrp="1"/>
          </p:cNvSpPr>
          <p:nvPr>
            <p:ph type="body" idx="10"/>
          </p:nvPr>
        </p:nvSpPr>
        <p:spPr>
          <a:xfrm>
            <a:off x="9544050" y="7271385"/>
            <a:ext cx="228600" cy="170815"/>
          </a:xfrm>
          <a:prstGeom prst="rect">
            <a:avLst/>
          </a:prstGeom>
          <a:noFill/>
          <a:ln w="0" cmpd="sng">
            <a:noFill/>
            <a:prstDash val="solid"/>
          </a:ln>
        </p:spPr>
        <p:txBody>
          <a:bodyPr vert="horz" lIns="0" tIns="1270" rIns="0" bIns="0" anchor="t"/>
          <a:lstStyle/>
          <a:p>
            <a:pPr marL="0" marR="0" indent="0" algn="l">
              <a:lnSpc>
                <a:spcPts val="1300"/>
              </a:lnSpc>
              <a:spcAft>
                <a:spcPts val="15"/>
              </a:spcAft>
            </a:pPr>
            <a:r>
              <a:rPr lang="en-US" sz="1100" spc="0">
                <a:solidFill>
                  <a:srgbClr val="929497"/>
                </a:solidFill>
                <a:latin typeface="Arial" panose="02020603050405020304" pitchFamily="2"/>
              </a:rPr>
              <a:t>4 </a:t>
            </a:r>
          </a:p>
        </p:txBody>
      </p:sp>
    </p:spTree>
    <p:extLst>
      <p:ext uri="{BB962C8B-B14F-4D97-AF65-F5344CB8AC3E}">
        <p14:creationId xmlns:p14="http://schemas.microsoft.com/office/powerpoint/2010/main" val="10493520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18" Type="http://schemas.openxmlformats.org/officeDocument/2006/relationships/slideLayout" Target="../slideLayouts/slideLayout24.xml"/><Relationship Id="rId26" Type="http://schemas.openxmlformats.org/officeDocument/2006/relationships/slideLayout" Target="../slideLayouts/slideLayout32.xml"/><Relationship Id="rId3" Type="http://schemas.openxmlformats.org/officeDocument/2006/relationships/slideLayout" Target="../slideLayouts/slideLayout9.xml"/><Relationship Id="rId21" Type="http://schemas.openxmlformats.org/officeDocument/2006/relationships/slideLayout" Target="../slideLayouts/slideLayout27.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17" Type="http://schemas.openxmlformats.org/officeDocument/2006/relationships/slideLayout" Target="../slideLayouts/slideLayout23.xml"/><Relationship Id="rId25" Type="http://schemas.openxmlformats.org/officeDocument/2006/relationships/slideLayout" Target="../slideLayouts/slideLayout31.xml"/><Relationship Id="rId2" Type="http://schemas.openxmlformats.org/officeDocument/2006/relationships/slideLayout" Target="../slideLayouts/slideLayout8.xml"/><Relationship Id="rId16" Type="http://schemas.openxmlformats.org/officeDocument/2006/relationships/slideLayout" Target="../slideLayouts/slideLayout22.xml"/><Relationship Id="rId20" Type="http://schemas.openxmlformats.org/officeDocument/2006/relationships/slideLayout" Target="../slideLayouts/slideLayout26.xml"/><Relationship Id="rId29" Type="http://schemas.openxmlformats.org/officeDocument/2006/relationships/slideLayout" Target="../slideLayouts/slideLayout35.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24" Type="http://schemas.openxmlformats.org/officeDocument/2006/relationships/slideLayout" Target="../slideLayouts/slideLayout30.xml"/><Relationship Id="rId5" Type="http://schemas.openxmlformats.org/officeDocument/2006/relationships/slideLayout" Target="../slideLayouts/slideLayout11.xml"/><Relationship Id="rId15" Type="http://schemas.openxmlformats.org/officeDocument/2006/relationships/slideLayout" Target="../slideLayouts/slideLayout21.xml"/><Relationship Id="rId23" Type="http://schemas.openxmlformats.org/officeDocument/2006/relationships/slideLayout" Target="../slideLayouts/slideLayout29.xml"/><Relationship Id="rId28" Type="http://schemas.openxmlformats.org/officeDocument/2006/relationships/slideLayout" Target="../slideLayouts/slideLayout34.xml"/><Relationship Id="rId10" Type="http://schemas.openxmlformats.org/officeDocument/2006/relationships/slideLayout" Target="../slideLayouts/slideLayout16.xml"/><Relationship Id="rId19" Type="http://schemas.openxmlformats.org/officeDocument/2006/relationships/slideLayout" Target="../slideLayouts/slideLayout25.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slideLayout" Target="../slideLayouts/slideLayout20.xml"/><Relationship Id="rId22" Type="http://schemas.openxmlformats.org/officeDocument/2006/relationships/slideLayout" Target="../slideLayouts/slideLayout28.xml"/><Relationship Id="rId27" Type="http://schemas.openxmlformats.org/officeDocument/2006/relationships/slideLayout" Target="../slideLayouts/slideLayout33.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83" r:id="rId5"/>
    <p:sldLayoutId id="2147483738" r:id="rId6"/>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74720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 id="2147483727" r:id="rId19"/>
    <p:sldLayoutId id="2147483728" r:id="rId20"/>
    <p:sldLayoutId id="2147483729" r:id="rId21"/>
    <p:sldLayoutId id="2147483730" r:id="rId22"/>
    <p:sldLayoutId id="2147483731" r:id="rId23"/>
    <p:sldLayoutId id="2147483732" r:id="rId24"/>
    <p:sldLayoutId id="2147483733" r:id="rId25"/>
    <p:sldLayoutId id="2147483734" r:id="rId26"/>
    <p:sldLayoutId id="2147483735" r:id="rId27"/>
    <p:sldLayoutId id="2147483736" r:id="rId28"/>
    <p:sldLayoutId id="2147483737" r:id="rId29"/>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26" name="Text Placeholder 125"/>
          <p:cNvSpPr>
            <a:spLocks noGrp="1"/>
          </p:cNvSpPr>
          <p:nvPr>
            <p:ph type="body" idx="10"/>
          </p:nvPr>
        </p:nvSpPr>
        <p:spPr>
          <a:xfrm>
            <a:off x="466090" y="1039495"/>
            <a:ext cx="9126220" cy="127635"/>
          </a:xfrm>
          <a:prstGeom prst="rect">
            <a:avLst/>
          </a:prstGeom>
          <a:solidFill>
            <a:srgbClr val="00337E"/>
          </a:solidFill>
          <a:ln w="0" cmpd="sng">
            <a:noFill/>
            <a:prstDash val="solid"/>
          </a:ln>
        </p:spPr>
        <p:txBody>
          <a:bodyPr vert="horz" lIns="0" tIns="0" rIns="0" bIns="0" anchor="t"/>
          <a:lstStyle/>
          <a:p>
            <a:pPr algn="l"/>
            <a:r>
              <a:rPr lang="en-US" sz="100"/>
              <a:t> </a:t>
            </a:r>
          </a:p>
        </p:txBody>
      </p:sp>
      <p:pic>
        <p:nvPicPr>
          <p:cNvPr id="128" name="Image.jpg"/>
          <p:cNvPicPr/>
          <p:nvPr/>
        </p:nvPicPr>
        <p:blipFill>
          <a:blip r:embed="rId2"/>
          <a:stretch>
            <a:fillRect/>
          </a:stretch>
        </p:blipFill>
        <p:spPr>
          <a:xfrm>
            <a:off x="7330440" y="438785"/>
            <a:ext cx="2264410" cy="414655"/>
          </a:xfrm>
          <a:prstGeom prst="rect">
            <a:avLst/>
          </a:prstGeom>
        </p:spPr>
      </p:pic>
      <p:sp>
        <p:nvSpPr>
          <p:cNvPr id="129" name="Text Placeholder 128"/>
          <p:cNvSpPr>
            <a:spLocks noGrp="1"/>
          </p:cNvSpPr>
          <p:nvPr>
            <p:ph type="body" idx="10"/>
          </p:nvPr>
        </p:nvSpPr>
        <p:spPr>
          <a:xfrm>
            <a:off x="418465" y="2764790"/>
            <a:ext cx="9258300" cy="2014220"/>
          </a:xfrm>
          <a:prstGeom prst="rect">
            <a:avLst/>
          </a:prstGeom>
          <a:solidFill>
            <a:srgbClr val="D7D7D7"/>
          </a:solidFill>
          <a:ln w="0" cmpd="sng">
            <a:noFill/>
            <a:prstDash val="solid"/>
          </a:ln>
        </p:spPr>
        <p:txBody>
          <a:bodyPr vert="horz" lIns="0" tIns="361950" rIns="0" bIns="0" anchor="t"/>
          <a:lstStyle/>
          <a:p>
            <a:pPr marL="182880" marR="0" indent="0" algn="l">
              <a:lnSpc>
                <a:spcPts val="5200"/>
              </a:lnSpc>
              <a:spcAft>
                <a:spcPts val="0"/>
              </a:spcAft>
            </a:pPr>
            <a:r>
              <a:rPr lang="en-US" sz="4600" b="1" spc="-30">
                <a:solidFill>
                  <a:srgbClr val="00337E"/>
                </a:solidFill>
                <a:latin typeface="Times New Roman" panose="02020603050405020304" pitchFamily="1"/>
              </a:rPr>
              <a:t>Pre-Tax Contributions vs. </a:t>
            </a:r>
          </a:p>
          <a:p>
            <a:pPr marL="182880" marR="0" indent="0" algn="l">
              <a:lnSpc>
                <a:spcPts val="5200"/>
              </a:lnSpc>
              <a:spcBef>
                <a:spcPts val="340"/>
              </a:spcBef>
              <a:spcAft>
                <a:spcPts val="2260"/>
              </a:spcAft>
            </a:pPr>
            <a:r>
              <a:rPr lang="en-US" sz="4600" b="1" spc="-10">
                <a:solidFill>
                  <a:srgbClr val="00337E"/>
                </a:solidFill>
                <a:latin typeface="Times New Roman" panose="02020603050405020304" pitchFamily="1"/>
              </a:rPr>
              <a:t>Roth Contributions </a:t>
            </a:r>
          </a:p>
        </p:txBody>
      </p:sp>
      <p:sp>
        <p:nvSpPr>
          <p:cNvPr id="130" name="Text Placeholder 129"/>
          <p:cNvSpPr>
            <a:spLocks noGrp="1"/>
          </p:cNvSpPr>
          <p:nvPr>
            <p:ph type="body" idx="10"/>
          </p:nvPr>
        </p:nvSpPr>
        <p:spPr>
          <a:xfrm>
            <a:off x="9474200" y="7271385"/>
            <a:ext cx="228600" cy="170815"/>
          </a:xfrm>
          <a:prstGeom prst="rect">
            <a:avLst/>
          </a:prstGeom>
          <a:noFill/>
          <a:ln w="0" cmpd="sng">
            <a:noFill/>
            <a:prstDash val="solid"/>
          </a:ln>
        </p:spPr>
        <p:txBody>
          <a:bodyPr vert="horz" lIns="0" tIns="1270" rIns="0" bIns="0" anchor="t"/>
          <a:lstStyle/>
          <a:p>
            <a:pPr marL="0" marR="0" indent="0" algn="r">
              <a:lnSpc>
                <a:spcPts val="1300"/>
              </a:lnSpc>
              <a:spcAft>
                <a:spcPts val="15"/>
              </a:spcAft>
            </a:pPr>
            <a:r>
              <a:rPr lang="en-US" sz="1100" spc="-15" dirty="0" smtClean="0">
                <a:solidFill>
                  <a:srgbClr val="929497"/>
                </a:solidFill>
                <a:latin typeface="Arial" panose="02020603050405020304" pitchFamily="2"/>
              </a:rPr>
              <a:t>1</a:t>
            </a:r>
            <a:endParaRPr lang="en-US" sz="1100" spc="-15" dirty="0">
              <a:solidFill>
                <a:srgbClr val="929497"/>
              </a:solidFill>
              <a:latin typeface="Arial" panose="02020603050405020304" pitchFamily="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33" name="Text Placeholder 132"/>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pic>
        <p:nvPicPr>
          <p:cNvPr id="137" name="Image.jpg"/>
          <p:cNvPicPr/>
          <p:nvPr/>
        </p:nvPicPr>
        <p:blipFill>
          <a:blip r:embed="rId2"/>
          <a:stretch>
            <a:fillRect/>
          </a:stretch>
        </p:blipFill>
        <p:spPr>
          <a:xfrm>
            <a:off x="7330440" y="438785"/>
            <a:ext cx="2264410" cy="414655"/>
          </a:xfrm>
          <a:prstGeom prst="rect">
            <a:avLst/>
          </a:prstGeom>
        </p:spPr>
      </p:pic>
      <p:graphicFrame>
        <p:nvGraphicFramePr>
          <p:cNvPr id="136" name="table 136"/>
          <p:cNvGraphicFramePr>
            <a:graphicFrameLocks noGrp="1"/>
          </p:cNvGraphicFramePr>
          <p:nvPr/>
        </p:nvGraphicFramePr>
        <p:xfrm>
          <a:off x="396875" y="406400"/>
          <a:ext cx="9258300" cy="447040"/>
        </p:xfrm>
        <a:graphic>
          <a:graphicData uri="http://schemas.openxmlformats.org/drawingml/2006/table">
            <a:tbl>
              <a:tblPr/>
              <a:tblGrid>
                <a:gridCol w="6933565">
                  <a:extLst>
                    <a:ext uri="{9D8B030D-6E8A-4147-A177-3AD203B41FA5}">
                      <a16:colId xmlns:a16="http://schemas.microsoft.com/office/drawing/2014/main" val="20000"/>
                    </a:ext>
                  </a:extLst>
                </a:gridCol>
                <a:gridCol w="2324735">
                  <a:extLst>
                    <a:ext uri="{9D8B030D-6E8A-4147-A177-3AD203B41FA5}">
                      <a16:colId xmlns:a16="http://schemas.microsoft.com/office/drawing/2014/main" val="20001"/>
                    </a:ext>
                  </a:extLst>
                </a:gridCol>
              </a:tblGrid>
              <a:tr h="447040">
                <a:tc>
                  <a:txBody>
                    <a:bodyPr/>
                    <a:lstStyle/>
                    <a:p>
                      <a:pPr marL="0" marR="1758950" indent="0" algn="r">
                        <a:lnSpc>
                          <a:spcPts val="3400"/>
                        </a:lnSpc>
                        <a:spcBef>
                          <a:spcPts val="0"/>
                        </a:spcBef>
                        <a:spcAft>
                          <a:spcPts val="40"/>
                        </a:spcAft>
                      </a:pPr>
                      <a:r>
                        <a:rPr lang="en-US" sz="3000" spc="0">
                          <a:solidFill>
                            <a:srgbClr val="00337E"/>
                          </a:solidFill>
                          <a:latin typeface="Times New Roman" panose="02020603050405020304" pitchFamily="1"/>
                        </a:rPr>
                        <a:t>Benefits of Tax-Deferred Savings </a:t>
                      </a:r>
                    </a:p>
                  </a:txBody>
                  <a:tcPr marL="0" marR="0" marT="0" marB="0" anchor="ctr">
                    <a:lnL w="0" cmpd="sng">
                      <a:noFill/>
                      <a:prstDash val="solid"/>
                    </a:lnL>
                    <a:lnR w="0" cmpd="sng">
                      <a:noFill/>
                      <a:prstDash val="solid"/>
                    </a:lnR>
                    <a:lnT w="0" cmpd="sng">
                      <a:noFill/>
                      <a:prstDash val="solid"/>
                    </a:lnT>
                    <a:lnB w="0" cmpd="sng">
                      <a:noFill/>
                      <a:prstDash val="solid"/>
                    </a:lnB>
                  </a:tcPr>
                </a:tc>
                <a:tc>
                  <a:txBody>
                    <a:bodyPr/>
                    <a:lstStyle/>
                    <a:p>
                      <a:pPr algn="l"/>
                      <a:r>
                        <a:rPr lang="en-US" sz="100"/>
                        <a:t> </a:t>
                      </a:r>
                    </a:p>
                  </a:txBody>
                  <a:tcPr marL="0" marR="0" marT="0" marB="0">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sp>
        <p:nvSpPr>
          <p:cNvPr id="138" name="Text Placeholder 137"/>
          <p:cNvSpPr>
            <a:spLocks noGrp="1"/>
          </p:cNvSpPr>
          <p:nvPr>
            <p:ph type="body" idx="10"/>
          </p:nvPr>
        </p:nvSpPr>
        <p:spPr>
          <a:xfrm>
            <a:off x="396875" y="1631950"/>
            <a:ext cx="9258300" cy="814705"/>
          </a:xfrm>
          <a:prstGeom prst="rect">
            <a:avLst/>
          </a:prstGeom>
          <a:noFill/>
          <a:ln w="0" cmpd="sng">
            <a:noFill/>
            <a:prstDash val="solid"/>
          </a:ln>
        </p:spPr>
        <p:txBody>
          <a:bodyPr vert="horz" lIns="0" tIns="0" rIns="0" bIns="0" anchor="t"/>
          <a:lstStyle/>
          <a:p>
            <a:pPr marL="45720" marR="0" indent="0" algn="l">
              <a:lnSpc>
                <a:spcPts val="2800"/>
              </a:lnSpc>
              <a:spcAft>
                <a:spcPts val="3590"/>
              </a:spcAft>
            </a:pPr>
            <a:r>
              <a:rPr lang="en-US" sz="2400" b="1" spc="-45" dirty="0">
                <a:solidFill>
                  <a:srgbClr val="00337E"/>
                </a:solidFill>
                <a:latin typeface="Arial" panose="02020603050405020304" pitchFamily="2"/>
              </a:rPr>
              <a:t>The benefits of tax-deferred savings in a pre-</a:t>
            </a:r>
            <a:r>
              <a:rPr lang="en-US" sz="2350" b="1" spc="-15" dirty="0">
                <a:solidFill>
                  <a:srgbClr val="00337E"/>
                </a:solidFill>
                <a:latin typeface="Arial" panose="02020603050405020304" pitchFamily="2"/>
              </a:rPr>
              <a:t>tax </a:t>
            </a:r>
            <a:r>
              <a:rPr lang="en-US" sz="2350" b="1" spc="-15" dirty="0" smtClean="0">
                <a:solidFill>
                  <a:srgbClr val="00337E"/>
                </a:solidFill>
                <a:latin typeface="Arial" panose="02020603050405020304" pitchFamily="2"/>
              </a:rPr>
              <a:t>403(b) </a:t>
            </a:r>
            <a:r>
              <a:rPr lang="en-US" sz="2350" b="1" spc="-15" dirty="0">
                <a:solidFill>
                  <a:srgbClr val="00337E"/>
                </a:solidFill>
                <a:latin typeface="Arial" panose="02020603050405020304" pitchFamily="2"/>
              </a:rPr>
              <a:t>are... </a:t>
            </a:r>
          </a:p>
        </p:txBody>
      </p:sp>
      <p:sp>
        <p:nvSpPr>
          <p:cNvPr id="139" name="Text Placeholder 138"/>
          <p:cNvSpPr>
            <a:spLocks noGrp="1"/>
          </p:cNvSpPr>
          <p:nvPr>
            <p:ph type="body" idx="10"/>
          </p:nvPr>
        </p:nvSpPr>
        <p:spPr>
          <a:xfrm>
            <a:off x="396875" y="2446655"/>
            <a:ext cx="9258300" cy="4824730"/>
          </a:xfrm>
          <a:prstGeom prst="rect">
            <a:avLst/>
          </a:prstGeom>
          <a:noFill/>
          <a:ln w="0" cmpd="sng">
            <a:noFill/>
            <a:prstDash val="solid"/>
          </a:ln>
        </p:spPr>
        <p:txBody>
          <a:bodyPr vert="horz" lIns="0" tIns="348615" rIns="0" bIns="0" anchor="t"/>
          <a:lstStyle/>
          <a:p>
            <a:pPr marL="1051560" marR="0" indent="320040" algn="just">
              <a:lnSpc>
                <a:spcPts val="2900"/>
              </a:lnSpc>
              <a:spcAft>
                <a:spcPts val="0"/>
              </a:spcAft>
              <a:buFont typeface="Arial"/>
              <a:buChar char="·"/>
            </a:pPr>
            <a:r>
              <a:rPr lang="en-US" sz="2400" b="1" spc="0" dirty="0">
                <a:solidFill>
                  <a:srgbClr val="585858"/>
                </a:solidFill>
                <a:latin typeface="Arial" panose="02020603050405020304" pitchFamily="2"/>
              </a:rPr>
              <a:t>Contributions, interest, dividends and gains </a:t>
            </a:r>
          </a:p>
          <a:p>
            <a:pPr marL="1371600" marR="0" indent="0" algn="just">
              <a:lnSpc>
                <a:spcPts val="2900"/>
              </a:lnSpc>
              <a:spcBef>
                <a:spcPts val="0"/>
              </a:spcBef>
              <a:spcAft>
                <a:spcPts val="0"/>
              </a:spcAft>
            </a:pPr>
            <a:r>
              <a:rPr lang="en-US" sz="2400" b="1" spc="0" dirty="0">
                <a:solidFill>
                  <a:srgbClr val="585858"/>
                </a:solidFill>
                <a:latin typeface="Arial" panose="02020603050405020304" pitchFamily="2"/>
              </a:rPr>
              <a:t>are exempt from current tax </a:t>
            </a:r>
          </a:p>
          <a:p>
            <a:pPr marL="1051560" marR="0" indent="320040" algn="just">
              <a:lnSpc>
                <a:spcPts val="2900"/>
              </a:lnSpc>
              <a:spcBef>
                <a:spcPts val="2880"/>
              </a:spcBef>
              <a:spcAft>
                <a:spcPts val="0"/>
              </a:spcAft>
              <a:buFont typeface="Arial"/>
              <a:buChar char="·"/>
            </a:pPr>
            <a:r>
              <a:rPr lang="en-US" sz="2400" b="1" spc="0" dirty="0">
                <a:solidFill>
                  <a:srgbClr val="585858"/>
                </a:solidFill>
                <a:latin typeface="Arial" panose="02020603050405020304" pitchFamily="2"/>
              </a:rPr>
              <a:t>Reduces current taxable income by </a:t>
            </a:r>
          </a:p>
          <a:p>
            <a:pPr marL="1371600" marR="0" indent="0" algn="just">
              <a:lnSpc>
                <a:spcPts val="2900"/>
              </a:lnSpc>
              <a:spcBef>
                <a:spcPts val="0"/>
              </a:spcBef>
              <a:spcAft>
                <a:spcPts val="0"/>
              </a:spcAft>
            </a:pPr>
            <a:r>
              <a:rPr lang="en-US" sz="2400" b="1" spc="0" dirty="0">
                <a:solidFill>
                  <a:srgbClr val="585858"/>
                </a:solidFill>
                <a:latin typeface="Arial" panose="02020603050405020304" pitchFamily="2"/>
              </a:rPr>
              <a:t>contribution amount </a:t>
            </a:r>
          </a:p>
          <a:p>
            <a:pPr marL="1051560" marR="0" indent="320040" algn="just">
              <a:lnSpc>
                <a:spcPts val="2900"/>
              </a:lnSpc>
              <a:spcBef>
                <a:spcPts val="2880"/>
              </a:spcBef>
              <a:spcAft>
                <a:spcPts val="0"/>
              </a:spcAft>
              <a:buFont typeface="Arial"/>
              <a:buChar char="·"/>
            </a:pPr>
            <a:r>
              <a:rPr lang="en-US" sz="2400" b="1" spc="0" dirty="0">
                <a:solidFill>
                  <a:srgbClr val="585858"/>
                </a:solidFill>
                <a:latin typeface="Arial" panose="02020603050405020304" pitchFamily="2"/>
              </a:rPr>
              <a:t>Pay tax only upon withdrawal - usually at </a:t>
            </a:r>
          </a:p>
          <a:p>
            <a:pPr marL="1371600" marR="0" indent="0" algn="just">
              <a:lnSpc>
                <a:spcPts val="2900"/>
              </a:lnSpc>
              <a:spcBef>
                <a:spcPts val="0"/>
              </a:spcBef>
              <a:spcAft>
                <a:spcPts val="12190"/>
              </a:spcAft>
            </a:pPr>
            <a:r>
              <a:rPr lang="en-US" sz="2400" b="1" spc="0" dirty="0">
                <a:solidFill>
                  <a:srgbClr val="585858"/>
                </a:solidFill>
                <a:latin typeface="Arial" panose="02020603050405020304" pitchFamily="2"/>
              </a:rPr>
              <a:t>retirement when tax bracket is lower </a:t>
            </a:r>
          </a:p>
        </p:txBody>
      </p:sp>
      <p:sp>
        <p:nvSpPr>
          <p:cNvPr id="140" name="Text Placeholder 139"/>
          <p:cNvSpPr>
            <a:spLocks noGrp="1"/>
          </p:cNvSpPr>
          <p:nvPr>
            <p:ph type="body" idx="10"/>
          </p:nvPr>
        </p:nvSpPr>
        <p:spPr>
          <a:xfrm>
            <a:off x="9474200" y="7271385"/>
            <a:ext cx="24447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25" dirty="0" smtClean="0">
                <a:solidFill>
                  <a:srgbClr val="929497"/>
                </a:solidFill>
                <a:latin typeface="Arial" panose="02020603050405020304" pitchFamily="2"/>
              </a:rPr>
              <a:t>2</a:t>
            </a:r>
            <a:endParaRPr lang="en-US" sz="1100" spc="25" dirty="0">
              <a:solidFill>
                <a:srgbClr val="929497"/>
              </a:solidFill>
              <a:latin typeface="Arial" panose="02020603050405020304" pitchFamily="2"/>
            </a:endParaRPr>
          </a:p>
        </p:txBody>
      </p:sp>
      <p:cxnSp>
        <p:nvCxnSpPr>
          <p:cNvPr id="141" name="Straight Connector 140"/>
          <p:cNvCxnSpPr/>
          <p:nvPr/>
        </p:nvCxnSpPr>
        <p:spPr>
          <a:xfrm>
            <a:off x="457200" y="2453640"/>
            <a:ext cx="9114155" cy="0"/>
          </a:xfrm>
          <a:prstGeom prst="line">
            <a:avLst/>
          </a:prstGeom>
          <a:ln w="12065" cmpd="sng">
            <a:solidFill>
              <a:srgbClr val="929497"/>
            </a:solidFill>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145" name="Image.jpg"/>
          <p:cNvPicPr/>
          <p:nvPr/>
        </p:nvPicPr>
        <p:blipFill>
          <a:blip r:embed="rId2"/>
          <a:stretch>
            <a:fillRect/>
          </a:stretch>
        </p:blipFill>
        <p:spPr>
          <a:xfrm>
            <a:off x="466090" y="438785"/>
            <a:ext cx="9211310" cy="7129145"/>
          </a:xfrm>
          <a:prstGeom prst="rect">
            <a:avLst/>
          </a:prstGeom>
        </p:spPr>
      </p:pic>
      <p:sp>
        <p:nvSpPr>
          <p:cNvPr id="146" name="Text Placeholder 145"/>
          <p:cNvSpPr>
            <a:spLocks noGrp="1"/>
          </p:cNvSpPr>
          <p:nvPr>
            <p:ph type="body" idx="10"/>
          </p:nvPr>
        </p:nvSpPr>
        <p:spPr>
          <a:xfrm>
            <a:off x="469265" y="478790"/>
            <a:ext cx="6650990" cy="353060"/>
          </a:xfrm>
          <a:prstGeom prst="rect">
            <a:avLst/>
          </a:prstGeom>
          <a:noFill/>
          <a:ln w="0" cmpd="sng">
            <a:noFill/>
            <a:prstDash val="solid"/>
          </a:ln>
        </p:spPr>
        <p:txBody>
          <a:bodyPr vert="horz" lIns="0" tIns="0" rIns="0" bIns="0" anchor="t">
            <a:normAutofit fontScale="97500" lnSpcReduction="10000"/>
          </a:bodyPr>
          <a:lstStyle/>
          <a:p>
            <a:pPr marL="0" marR="0" indent="0" algn="l">
              <a:lnSpc>
                <a:spcPts val="2700"/>
              </a:lnSpc>
              <a:spcAft>
                <a:spcPts val="0"/>
              </a:spcAft>
            </a:pPr>
            <a:r>
              <a:rPr lang="en-US" sz="3000" spc="-20" dirty="0">
                <a:solidFill>
                  <a:srgbClr val="00337E"/>
                </a:solidFill>
                <a:latin typeface="Times New Roman" panose="02020603050405020304" pitchFamily="1"/>
              </a:rPr>
              <a:t>The Spendable Pay Advantage </a:t>
            </a:r>
            <a:r>
              <a:rPr lang="en-US" sz="3800" spc="-20" dirty="0">
                <a:solidFill>
                  <a:srgbClr val="00337E"/>
                </a:solidFill>
                <a:latin typeface="Times New Roman" panose="02020603050405020304" pitchFamily="1"/>
              </a:rPr>
              <a:t>– </a:t>
            </a:r>
            <a:r>
              <a:rPr lang="en-US" sz="3000" spc="-20" dirty="0">
                <a:solidFill>
                  <a:srgbClr val="00337E"/>
                </a:solidFill>
                <a:latin typeface="Times New Roman" panose="02020603050405020304" pitchFamily="1"/>
              </a:rPr>
              <a:t>Pre </a:t>
            </a:r>
            <a:r>
              <a:rPr lang="en-US" sz="3000" spc="-20" dirty="0" smtClean="0">
                <a:solidFill>
                  <a:srgbClr val="00337E"/>
                </a:solidFill>
                <a:latin typeface="Times New Roman" panose="02020603050405020304" pitchFamily="1"/>
              </a:rPr>
              <a:t>403(b) </a:t>
            </a:r>
            <a:endParaRPr lang="en-US" sz="3000" spc="-20" dirty="0">
              <a:solidFill>
                <a:srgbClr val="00337E"/>
              </a:solidFill>
              <a:latin typeface="Times New Roman" panose="02020603050405020304" pitchFamily="1"/>
            </a:endParaRPr>
          </a:p>
        </p:txBody>
      </p:sp>
      <p:sp>
        <p:nvSpPr>
          <p:cNvPr id="147" name="Text Placeholder 146"/>
          <p:cNvSpPr>
            <a:spLocks noGrp="1"/>
          </p:cNvSpPr>
          <p:nvPr>
            <p:ph type="body" idx="10"/>
          </p:nvPr>
        </p:nvSpPr>
        <p:spPr>
          <a:xfrm>
            <a:off x="5730240" y="2066290"/>
            <a:ext cx="1703705" cy="372110"/>
          </a:xfrm>
          <a:prstGeom prst="rect">
            <a:avLst/>
          </a:prstGeom>
          <a:noFill/>
          <a:ln w="0" cmpd="sng">
            <a:noFill/>
            <a:prstDash val="solid"/>
          </a:ln>
        </p:spPr>
        <p:txBody>
          <a:bodyPr vert="horz" lIns="0" tIns="46355" rIns="0" bIns="0" anchor="t">
            <a:normAutofit fontScale="97500"/>
          </a:bodyPr>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48" name="Text Placeholder 147"/>
          <p:cNvSpPr>
            <a:spLocks noGrp="1"/>
          </p:cNvSpPr>
          <p:nvPr>
            <p:ph type="body" idx="10"/>
          </p:nvPr>
        </p:nvSpPr>
        <p:spPr>
          <a:xfrm>
            <a:off x="7446010" y="2066290"/>
            <a:ext cx="1774190" cy="372110"/>
          </a:xfrm>
          <a:prstGeom prst="rect">
            <a:avLst/>
          </a:prstGeom>
          <a:noFill/>
          <a:ln w="0" cmpd="sng">
            <a:noFill/>
            <a:prstDash val="solid"/>
          </a:ln>
        </p:spPr>
        <p:txBody>
          <a:bodyPr vert="horz" lIns="0" tIns="46355" rIns="0" bIns="0" anchor="t">
            <a:normAutofit fontScale="97500"/>
          </a:bodyPr>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49" name="Text Placeholder 148"/>
          <p:cNvSpPr>
            <a:spLocks noGrp="1"/>
          </p:cNvSpPr>
          <p:nvPr>
            <p:ph type="body" idx="10"/>
          </p:nvPr>
        </p:nvSpPr>
        <p:spPr>
          <a:xfrm>
            <a:off x="963295" y="2066290"/>
            <a:ext cx="4754880" cy="372110"/>
          </a:xfrm>
          <a:prstGeom prst="rect">
            <a:avLst/>
          </a:prstGeom>
          <a:noFill/>
          <a:ln w="0" cmpd="sng">
            <a:noFill/>
            <a:prstDash val="solid"/>
          </a:ln>
        </p:spPr>
        <p:txBody>
          <a:bodyPr vert="horz" lIns="0" tIns="46355" rIns="0" bIns="0" anchor="t">
            <a:normAutofit fontScale="97500"/>
          </a:bodyPr>
          <a:lstStyle/>
          <a:p>
            <a:pPr marL="91440" marR="0" indent="0" algn="l">
              <a:lnSpc>
                <a:spcPts val="2300"/>
              </a:lnSpc>
              <a:spcAft>
                <a:spcPts val="230"/>
              </a:spcAft>
            </a:pPr>
            <a:r>
              <a:rPr lang="en-US" sz="2000" spc="-10">
                <a:solidFill>
                  <a:srgbClr val="000000"/>
                </a:solidFill>
                <a:latin typeface="Arial" panose="02020603050405020304" pitchFamily="2"/>
              </a:rPr>
              <a:t>Gross Pay </a:t>
            </a:r>
          </a:p>
        </p:txBody>
      </p:sp>
      <p:sp>
        <p:nvSpPr>
          <p:cNvPr id="150" name="Text Placeholder 149"/>
          <p:cNvSpPr>
            <a:spLocks noGrp="1"/>
          </p:cNvSpPr>
          <p:nvPr>
            <p:ph type="body" idx="10"/>
          </p:nvPr>
        </p:nvSpPr>
        <p:spPr>
          <a:xfrm>
            <a:off x="5730240" y="2450465"/>
            <a:ext cx="1703705" cy="6889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655"/>
              </a:spcAft>
            </a:pPr>
            <a:r>
              <a:rPr lang="en-US" sz="2000" spc="-10">
                <a:solidFill>
                  <a:srgbClr val="000000"/>
                </a:solidFill>
                <a:latin typeface="Arial" panose="02020603050405020304" pitchFamily="2"/>
              </a:rPr>
              <a:t>$(1,250) </a:t>
            </a:r>
          </a:p>
        </p:txBody>
      </p:sp>
      <p:sp>
        <p:nvSpPr>
          <p:cNvPr id="151" name="Text Placeholder 150"/>
          <p:cNvSpPr>
            <a:spLocks noGrp="1"/>
          </p:cNvSpPr>
          <p:nvPr>
            <p:ph type="body" idx="10"/>
          </p:nvPr>
        </p:nvSpPr>
        <p:spPr>
          <a:xfrm>
            <a:off x="7446010" y="2450465"/>
            <a:ext cx="1774190" cy="688975"/>
          </a:xfrm>
          <a:prstGeom prst="rect">
            <a:avLst/>
          </a:prstGeom>
          <a:noFill/>
          <a:ln w="0" cmpd="sng">
            <a:noFill/>
            <a:prstDash val="solid"/>
          </a:ln>
        </p:spPr>
        <p:txBody>
          <a:bodyPr vert="horz" lIns="0" tIns="58420" rIns="0" bIns="0" anchor="t">
            <a:normAutofit fontScale="97500"/>
          </a:bodyPr>
          <a:lstStyle/>
          <a:p>
            <a:pPr marL="45720" marR="0" indent="0" algn="l">
              <a:lnSpc>
                <a:spcPts val="2300"/>
              </a:lnSpc>
              <a:spcAft>
                <a:spcPts val="2655"/>
              </a:spcAft>
            </a:pPr>
            <a:r>
              <a:rPr lang="en-US" sz="2000" spc="180">
                <a:solidFill>
                  <a:srgbClr val="000000"/>
                </a:solidFill>
                <a:latin typeface="Arial" panose="02020603050405020304" pitchFamily="2"/>
              </a:rPr>
              <a:t>$0 </a:t>
            </a:r>
          </a:p>
        </p:txBody>
      </p:sp>
      <p:sp>
        <p:nvSpPr>
          <p:cNvPr id="152" name="Text Placeholder 151"/>
          <p:cNvSpPr>
            <a:spLocks noGrp="1"/>
          </p:cNvSpPr>
          <p:nvPr>
            <p:ph type="body" idx="10"/>
          </p:nvPr>
        </p:nvSpPr>
        <p:spPr>
          <a:xfrm>
            <a:off x="5730240" y="3151505"/>
            <a:ext cx="1703705"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30"/>
              </a:spcAft>
            </a:pPr>
            <a:r>
              <a:rPr lang="en-US" sz="2000" spc="-10">
                <a:solidFill>
                  <a:srgbClr val="000000"/>
                </a:solidFill>
                <a:latin typeface="Arial" panose="02020603050405020304" pitchFamily="2"/>
              </a:rPr>
              <a:t>$23,750 </a:t>
            </a:r>
          </a:p>
        </p:txBody>
      </p:sp>
      <p:sp>
        <p:nvSpPr>
          <p:cNvPr id="153" name="Text Placeholder 152"/>
          <p:cNvSpPr>
            <a:spLocks noGrp="1"/>
          </p:cNvSpPr>
          <p:nvPr>
            <p:ph type="body" idx="10"/>
          </p:nvPr>
        </p:nvSpPr>
        <p:spPr>
          <a:xfrm>
            <a:off x="7446010" y="3151505"/>
            <a:ext cx="1774190"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30"/>
              </a:spcAft>
            </a:pPr>
            <a:r>
              <a:rPr lang="en-US" sz="2000" spc="-10">
                <a:solidFill>
                  <a:srgbClr val="000000"/>
                </a:solidFill>
                <a:latin typeface="Arial" panose="02020603050405020304" pitchFamily="2"/>
              </a:rPr>
              <a:t>$25,000 </a:t>
            </a:r>
          </a:p>
        </p:txBody>
      </p:sp>
      <p:sp>
        <p:nvSpPr>
          <p:cNvPr id="154" name="Text Placeholder 153"/>
          <p:cNvSpPr>
            <a:spLocks noGrp="1"/>
          </p:cNvSpPr>
          <p:nvPr>
            <p:ph type="body" idx="10"/>
          </p:nvPr>
        </p:nvSpPr>
        <p:spPr>
          <a:xfrm>
            <a:off x="5730240" y="3547745"/>
            <a:ext cx="1703705"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80"/>
              </a:spcAft>
            </a:pPr>
            <a:r>
              <a:rPr lang="en-US" sz="2000" spc="-10">
                <a:solidFill>
                  <a:srgbClr val="000000"/>
                </a:solidFill>
                <a:latin typeface="Arial" panose="02020603050405020304" pitchFamily="2"/>
              </a:rPr>
              <a:t>$(5,938) </a:t>
            </a:r>
          </a:p>
        </p:txBody>
      </p:sp>
      <p:sp>
        <p:nvSpPr>
          <p:cNvPr id="155" name="Text Placeholder 154"/>
          <p:cNvSpPr>
            <a:spLocks noGrp="1"/>
          </p:cNvSpPr>
          <p:nvPr>
            <p:ph type="body" idx="10"/>
          </p:nvPr>
        </p:nvSpPr>
        <p:spPr>
          <a:xfrm>
            <a:off x="7446010" y="3547745"/>
            <a:ext cx="1774190"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80"/>
              </a:spcAft>
            </a:pPr>
            <a:r>
              <a:rPr lang="en-US" sz="2000" spc="-5">
                <a:solidFill>
                  <a:srgbClr val="000000"/>
                </a:solidFill>
                <a:latin typeface="Arial" panose="02020603050405020304" pitchFamily="2"/>
              </a:rPr>
              <a:t>$(6,250) </a:t>
            </a:r>
          </a:p>
        </p:txBody>
      </p:sp>
      <p:sp>
        <p:nvSpPr>
          <p:cNvPr id="156" name="Text Placeholder 155"/>
          <p:cNvSpPr>
            <a:spLocks noGrp="1"/>
          </p:cNvSpPr>
          <p:nvPr>
            <p:ph type="body" idx="10"/>
          </p:nvPr>
        </p:nvSpPr>
        <p:spPr>
          <a:xfrm>
            <a:off x="5730240" y="3943985"/>
            <a:ext cx="1703705"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55"/>
              </a:spcAft>
            </a:pPr>
            <a:r>
              <a:rPr lang="en-US" sz="2000" spc="-10">
                <a:solidFill>
                  <a:srgbClr val="000000"/>
                </a:solidFill>
                <a:latin typeface="Arial" panose="02020603050405020304" pitchFamily="2"/>
              </a:rPr>
              <a:t>$(1,913) </a:t>
            </a:r>
          </a:p>
        </p:txBody>
      </p:sp>
      <p:sp>
        <p:nvSpPr>
          <p:cNvPr id="157" name="Text Placeholder 156"/>
          <p:cNvSpPr>
            <a:spLocks noGrp="1"/>
          </p:cNvSpPr>
          <p:nvPr>
            <p:ph type="body" idx="10"/>
          </p:nvPr>
        </p:nvSpPr>
        <p:spPr>
          <a:xfrm>
            <a:off x="7446010" y="3943985"/>
            <a:ext cx="1774190"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55"/>
              </a:spcAft>
            </a:pPr>
            <a:r>
              <a:rPr lang="en-US" sz="2000" spc="-5">
                <a:solidFill>
                  <a:srgbClr val="000000"/>
                </a:solidFill>
                <a:latin typeface="Arial" panose="02020603050405020304" pitchFamily="2"/>
              </a:rPr>
              <a:t>$(1,913) </a:t>
            </a:r>
          </a:p>
        </p:txBody>
      </p:sp>
      <p:sp>
        <p:nvSpPr>
          <p:cNvPr id="158" name="Text Placeholder 157"/>
          <p:cNvSpPr>
            <a:spLocks noGrp="1"/>
          </p:cNvSpPr>
          <p:nvPr>
            <p:ph type="body" idx="10"/>
          </p:nvPr>
        </p:nvSpPr>
        <p:spPr>
          <a:xfrm>
            <a:off x="5730240" y="4340225"/>
            <a:ext cx="1703705" cy="384175"/>
          </a:xfrm>
          <a:prstGeom prst="rect">
            <a:avLst/>
          </a:prstGeom>
          <a:noFill/>
          <a:ln w="0" cmpd="sng">
            <a:noFill/>
            <a:prstDash val="solid"/>
          </a:ln>
        </p:spPr>
        <p:txBody>
          <a:bodyPr vert="horz" lIns="0" tIns="58420" rIns="0" bIns="0" anchor="t">
            <a:normAutofit fontScale="97500"/>
          </a:bodyPr>
          <a:lstStyle/>
          <a:p>
            <a:pPr marL="45720" marR="0" indent="0" algn="l">
              <a:lnSpc>
                <a:spcPts val="2300"/>
              </a:lnSpc>
              <a:spcAft>
                <a:spcPts val="230"/>
              </a:spcAft>
            </a:pPr>
            <a:r>
              <a:rPr lang="en-US" sz="2000" spc="170">
                <a:solidFill>
                  <a:srgbClr val="000000"/>
                </a:solidFill>
                <a:latin typeface="Arial" panose="02020603050405020304" pitchFamily="2"/>
              </a:rPr>
              <a:t>$0 </a:t>
            </a:r>
          </a:p>
        </p:txBody>
      </p:sp>
      <p:sp>
        <p:nvSpPr>
          <p:cNvPr id="159" name="Text Placeholder 158"/>
          <p:cNvSpPr>
            <a:spLocks noGrp="1"/>
          </p:cNvSpPr>
          <p:nvPr>
            <p:ph type="body" idx="10"/>
          </p:nvPr>
        </p:nvSpPr>
        <p:spPr>
          <a:xfrm>
            <a:off x="7446010" y="4340225"/>
            <a:ext cx="1774190"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30"/>
              </a:spcAft>
            </a:pPr>
            <a:r>
              <a:rPr lang="en-US" sz="2000" spc="-5">
                <a:solidFill>
                  <a:srgbClr val="000000"/>
                </a:solidFill>
                <a:latin typeface="Arial" panose="02020603050405020304" pitchFamily="2"/>
              </a:rPr>
              <a:t>$(1,250) </a:t>
            </a:r>
          </a:p>
        </p:txBody>
      </p:sp>
      <p:sp>
        <p:nvSpPr>
          <p:cNvPr id="160" name="Text Placeholder 159"/>
          <p:cNvSpPr>
            <a:spLocks noGrp="1"/>
          </p:cNvSpPr>
          <p:nvPr>
            <p:ph type="body" idx="10"/>
          </p:nvPr>
        </p:nvSpPr>
        <p:spPr>
          <a:xfrm>
            <a:off x="5730240" y="4736465"/>
            <a:ext cx="1703705"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80"/>
              </a:spcAft>
            </a:pPr>
            <a:r>
              <a:rPr lang="en-US" sz="2000" spc="-15">
                <a:solidFill>
                  <a:srgbClr val="000000"/>
                </a:solidFill>
                <a:latin typeface="Arial" panose="02020603050405020304" pitchFamily="2"/>
              </a:rPr>
              <a:t>$15,899 </a:t>
            </a:r>
          </a:p>
        </p:txBody>
      </p:sp>
      <p:sp>
        <p:nvSpPr>
          <p:cNvPr id="161" name="Text Placeholder 160"/>
          <p:cNvSpPr>
            <a:spLocks noGrp="1"/>
          </p:cNvSpPr>
          <p:nvPr>
            <p:ph type="body" idx="10"/>
          </p:nvPr>
        </p:nvSpPr>
        <p:spPr>
          <a:xfrm>
            <a:off x="7446010" y="4736465"/>
            <a:ext cx="1774190"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80"/>
              </a:spcAft>
            </a:pPr>
            <a:r>
              <a:rPr lang="en-US" sz="2000" spc="-10">
                <a:solidFill>
                  <a:srgbClr val="000000"/>
                </a:solidFill>
                <a:latin typeface="Arial" panose="02020603050405020304" pitchFamily="2"/>
              </a:rPr>
              <a:t>$15,587 </a:t>
            </a:r>
          </a:p>
        </p:txBody>
      </p:sp>
      <p:sp>
        <p:nvSpPr>
          <p:cNvPr id="162" name="Text Placeholder 161"/>
          <p:cNvSpPr>
            <a:spLocks noGrp="1"/>
          </p:cNvSpPr>
          <p:nvPr>
            <p:ph type="body" idx="10"/>
          </p:nvPr>
        </p:nvSpPr>
        <p:spPr>
          <a:xfrm>
            <a:off x="963295" y="4340225"/>
            <a:ext cx="2416810"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30"/>
              </a:spcAft>
            </a:pPr>
            <a:r>
              <a:rPr lang="en-US" sz="2000" spc="-10" dirty="0" smtClean="0">
                <a:solidFill>
                  <a:srgbClr val="000000"/>
                </a:solidFill>
                <a:latin typeface="Arial" panose="02020603050405020304" pitchFamily="2"/>
              </a:rPr>
              <a:t>Non-403(b) </a:t>
            </a:r>
            <a:r>
              <a:rPr lang="en-US" sz="2000" spc="-10" dirty="0">
                <a:solidFill>
                  <a:srgbClr val="000000"/>
                </a:solidFill>
                <a:latin typeface="Arial" panose="02020603050405020304" pitchFamily="2"/>
              </a:rPr>
              <a:t>Savings </a:t>
            </a:r>
          </a:p>
        </p:txBody>
      </p:sp>
      <p:sp>
        <p:nvSpPr>
          <p:cNvPr id="163" name="Text Placeholder 162"/>
          <p:cNvSpPr>
            <a:spLocks noGrp="1"/>
          </p:cNvSpPr>
          <p:nvPr>
            <p:ph type="body" idx="10"/>
          </p:nvPr>
        </p:nvSpPr>
        <p:spPr>
          <a:xfrm>
            <a:off x="963295" y="4736465"/>
            <a:ext cx="2416810"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80"/>
              </a:spcAft>
            </a:pPr>
            <a:r>
              <a:rPr lang="en-US" sz="2000" spc="0">
                <a:solidFill>
                  <a:srgbClr val="000000"/>
                </a:solidFill>
                <a:latin typeface="Arial" panose="02020603050405020304" pitchFamily="2"/>
              </a:rPr>
              <a:t>Spendable Pay </a:t>
            </a:r>
          </a:p>
        </p:txBody>
      </p:sp>
      <p:sp>
        <p:nvSpPr>
          <p:cNvPr id="164" name="Text Placeholder 163"/>
          <p:cNvSpPr>
            <a:spLocks noGrp="1"/>
          </p:cNvSpPr>
          <p:nvPr>
            <p:ph type="body" idx="10"/>
          </p:nvPr>
        </p:nvSpPr>
        <p:spPr>
          <a:xfrm>
            <a:off x="3392170" y="2450465"/>
            <a:ext cx="2326005" cy="6889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0"/>
              </a:spcAft>
            </a:pPr>
            <a:r>
              <a:rPr lang="en-US" sz="2000" spc="-10" dirty="0" smtClean="0">
                <a:solidFill>
                  <a:srgbClr val="000000"/>
                </a:solidFill>
                <a:latin typeface="Arial" panose="02020603050405020304" pitchFamily="2"/>
              </a:rPr>
              <a:t>403(b) </a:t>
            </a:r>
            <a:endParaRPr lang="en-US" sz="2000" spc="-10" dirty="0">
              <a:solidFill>
                <a:srgbClr val="000000"/>
              </a:solidFill>
              <a:latin typeface="Arial" panose="02020603050405020304" pitchFamily="2"/>
            </a:endParaRPr>
          </a:p>
          <a:p>
            <a:pPr marL="91440" marR="0" indent="0" algn="l">
              <a:lnSpc>
                <a:spcPts val="2300"/>
              </a:lnSpc>
              <a:spcBef>
                <a:spcPts val="115"/>
              </a:spcBef>
              <a:spcAft>
                <a:spcPts val="255"/>
              </a:spcAft>
            </a:pPr>
            <a:r>
              <a:rPr lang="en-US" sz="2000" spc="-5" dirty="0">
                <a:solidFill>
                  <a:srgbClr val="000000"/>
                </a:solidFill>
                <a:latin typeface="Arial" panose="02020603050405020304" pitchFamily="2"/>
              </a:rPr>
              <a:t>Contributions </a:t>
            </a:r>
          </a:p>
        </p:txBody>
      </p:sp>
      <p:sp>
        <p:nvSpPr>
          <p:cNvPr id="165" name="Text Placeholder 164"/>
          <p:cNvSpPr>
            <a:spLocks noGrp="1"/>
          </p:cNvSpPr>
          <p:nvPr>
            <p:ph type="body" idx="10"/>
          </p:nvPr>
        </p:nvSpPr>
        <p:spPr>
          <a:xfrm>
            <a:off x="3392170" y="3151505"/>
            <a:ext cx="2326005"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30"/>
              </a:spcAft>
            </a:pPr>
            <a:r>
              <a:rPr lang="en-US" sz="2000" spc="-20">
                <a:solidFill>
                  <a:srgbClr val="000000"/>
                </a:solidFill>
                <a:latin typeface="Arial" panose="02020603050405020304" pitchFamily="2"/>
              </a:rPr>
              <a:t>Taxable Pay </a:t>
            </a:r>
          </a:p>
        </p:txBody>
      </p:sp>
      <p:sp>
        <p:nvSpPr>
          <p:cNvPr id="166" name="Text Placeholder 165"/>
          <p:cNvSpPr>
            <a:spLocks noGrp="1"/>
          </p:cNvSpPr>
          <p:nvPr>
            <p:ph type="body" idx="10"/>
          </p:nvPr>
        </p:nvSpPr>
        <p:spPr>
          <a:xfrm>
            <a:off x="3392170" y="3547745"/>
            <a:ext cx="2326005"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80"/>
              </a:spcAft>
            </a:pPr>
            <a:r>
              <a:rPr lang="en-US" sz="2000" spc="-35">
                <a:solidFill>
                  <a:srgbClr val="000000"/>
                </a:solidFill>
                <a:latin typeface="Arial" panose="02020603050405020304" pitchFamily="2"/>
              </a:rPr>
              <a:t>Income Taxes </a:t>
            </a:r>
          </a:p>
        </p:txBody>
      </p:sp>
      <p:sp>
        <p:nvSpPr>
          <p:cNvPr id="167" name="Text Placeholder 166"/>
          <p:cNvSpPr>
            <a:spLocks noGrp="1"/>
          </p:cNvSpPr>
          <p:nvPr>
            <p:ph type="body" idx="10"/>
          </p:nvPr>
        </p:nvSpPr>
        <p:spPr>
          <a:xfrm>
            <a:off x="3392170" y="3943985"/>
            <a:ext cx="2326005" cy="38417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255"/>
              </a:spcAft>
            </a:pPr>
            <a:r>
              <a:rPr lang="en-US" sz="2000" spc="-35">
                <a:solidFill>
                  <a:srgbClr val="000000"/>
                </a:solidFill>
                <a:latin typeface="Arial" panose="02020603050405020304" pitchFamily="2"/>
              </a:rPr>
              <a:t>FICA Tax (7.65%) </a:t>
            </a:r>
          </a:p>
        </p:txBody>
      </p:sp>
      <p:sp>
        <p:nvSpPr>
          <p:cNvPr id="168" name="Text Placeholder 167"/>
          <p:cNvSpPr>
            <a:spLocks noGrp="1"/>
          </p:cNvSpPr>
          <p:nvPr>
            <p:ph type="body" idx="10"/>
          </p:nvPr>
        </p:nvSpPr>
        <p:spPr>
          <a:xfrm>
            <a:off x="877570" y="7415530"/>
            <a:ext cx="5770245" cy="152400"/>
          </a:xfrm>
          <a:prstGeom prst="rect">
            <a:avLst/>
          </a:prstGeom>
          <a:noFill/>
          <a:ln w="0" cmpd="sng">
            <a:noFill/>
            <a:prstDash val="solid"/>
          </a:ln>
        </p:spPr>
        <p:txBody>
          <a:bodyPr vert="horz" lIns="0" tIns="0" rIns="0" bIns="0" anchor="t">
            <a:normAutofit fontScale="97500"/>
          </a:bodyPr>
          <a:lstStyle/>
          <a:p>
            <a:pPr marL="0" marR="0" indent="0" algn="l">
              <a:lnSpc>
                <a:spcPts val="1200"/>
              </a:lnSpc>
              <a:spcAft>
                <a:spcPts val="0"/>
              </a:spcAft>
            </a:pPr>
            <a:r>
              <a:rPr lang="en-US" sz="1200" spc="-10">
                <a:solidFill>
                  <a:srgbClr val="000000"/>
                </a:solidFill>
                <a:latin typeface="Arial" panose="02020603050405020304" pitchFamily="2"/>
              </a:rPr>
              <a:t>Assumes contribution of 5% of pay, 25% income-tax bracket, and married filing jointly</a:t>
            </a:r>
            <a:r>
              <a:rPr lang="en-US" sz="1400" spc="-10">
                <a:solidFill>
                  <a:srgbClr val="000000"/>
                </a:solidFill>
                <a:latin typeface="Arial" panose="02020603050405020304" pitchFamily="2"/>
              </a:rPr>
              <a:t>. </a:t>
            </a:r>
          </a:p>
        </p:txBody>
      </p:sp>
      <p:sp>
        <p:nvSpPr>
          <p:cNvPr id="169" name="Text Placeholder 168"/>
          <p:cNvSpPr>
            <a:spLocks noGrp="1"/>
          </p:cNvSpPr>
          <p:nvPr>
            <p:ph type="body" idx="10"/>
          </p:nvPr>
        </p:nvSpPr>
        <p:spPr>
          <a:xfrm>
            <a:off x="9474200" y="7293610"/>
            <a:ext cx="262890" cy="106680"/>
          </a:xfrm>
          <a:prstGeom prst="rect">
            <a:avLst/>
          </a:prstGeom>
          <a:noFill/>
          <a:ln w="0" cmpd="sng">
            <a:noFill/>
            <a:prstDash val="solid"/>
          </a:ln>
        </p:spPr>
        <p:txBody>
          <a:bodyPr vert="horz" lIns="0" tIns="0" rIns="0" bIns="0" anchor="t">
            <a:normAutofit fontScale="97500"/>
          </a:bodyPr>
          <a:lstStyle/>
          <a:p>
            <a:pPr marL="0" marR="0" indent="0" algn="l">
              <a:lnSpc>
                <a:spcPts val="800"/>
              </a:lnSpc>
              <a:spcAft>
                <a:spcPts val="0"/>
              </a:spcAft>
            </a:pPr>
            <a:r>
              <a:rPr lang="en-US" sz="1100" spc="70" dirty="0" smtClean="0">
                <a:solidFill>
                  <a:srgbClr val="929497"/>
                </a:solidFill>
                <a:latin typeface="Arial" panose="02020603050405020304" pitchFamily="2"/>
              </a:rPr>
              <a:t>3</a:t>
            </a:r>
            <a:endParaRPr lang="en-US" sz="1100" spc="70" dirty="0">
              <a:solidFill>
                <a:srgbClr val="929497"/>
              </a:solidFill>
              <a:latin typeface="Arial" panose="02020603050405020304" pitchFamily="2"/>
            </a:endParaRPr>
          </a:p>
        </p:txBody>
      </p:sp>
      <p:sp>
        <p:nvSpPr>
          <p:cNvPr id="170" name="Text Placeholder 169"/>
          <p:cNvSpPr>
            <a:spLocks noGrp="1"/>
          </p:cNvSpPr>
          <p:nvPr>
            <p:ph type="body" idx="10"/>
          </p:nvPr>
        </p:nvSpPr>
        <p:spPr>
          <a:xfrm>
            <a:off x="5730240" y="1657985"/>
            <a:ext cx="1703705" cy="36893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100"/>
              </a:spcAft>
            </a:pPr>
            <a:r>
              <a:rPr lang="en-US" sz="2000" b="1" spc="-45" dirty="0" smtClean="0">
                <a:solidFill>
                  <a:srgbClr val="FFFFFF"/>
                </a:solidFill>
                <a:latin typeface="Arial" panose="02020603050405020304" pitchFamily="2"/>
              </a:rPr>
              <a:t>403(b) </a:t>
            </a:r>
            <a:r>
              <a:rPr lang="en-US" sz="2000" b="1" spc="-45" dirty="0">
                <a:solidFill>
                  <a:srgbClr val="FFFFFF"/>
                </a:solidFill>
                <a:latin typeface="Arial" panose="02020603050405020304" pitchFamily="2"/>
              </a:rPr>
              <a:t>Plan </a:t>
            </a:r>
          </a:p>
        </p:txBody>
      </p:sp>
      <p:sp>
        <p:nvSpPr>
          <p:cNvPr id="171" name="Text Placeholder 170"/>
          <p:cNvSpPr>
            <a:spLocks noGrp="1"/>
          </p:cNvSpPr>
          <p:nvPr>
            <p:ph type="body" idx="10"/>
          </p:nvPr>
        </p:nvSpPr>
        <p:spPr>
          <a:xfrm>
            <a:off x="7446010" y="1657985"/>
            <a:ext cx="1774190" cy="368935"/>
          </a:xfrm>
          <a:prstGeom prst="rect">
            <a:avLst/>
          </a:prstGeom>
          <a:noFill/>
          <a:ln w="0" cmpd="sng">
            <a:noFill/>
            <a:prstDash val="solid"/>
          </a:ln>
        </p:spPr>
        <p:txBody>
          <a:bodyPr vert="horz" lIns="0" tIns="58420" rIns="0" bIns="0" anchor="t">
            <a:normAutofit fontScale="97500"/>
          </a:bodyPr>
          <a:lstStyle/>
          <a:p>
            <a:pPr marL="91440" marR="0" indent="0" algn="l">
              <a:lnSpc>
                <a:spcPts val="2300"/>
              </a:lnSpc>
              <a:spcAft>
                <a:spcPts val="100"/>
              </a:spcAft>
            </a:pPr>
            <a:r>
              <a:rPr lang="en-US" sz="2000" b="1" spc="-50">
                <a:solidFill>
                  <a:srgbClr val="FFFFFF"/>
                </a:solidFill>
                <a:latin typeface="Arial" panose="02020603050405020304" pitchFamily="2"/>
              </a:rPr>
              <a:t>Outside Plan </a:t>
            </a:r>
          </a:p>
        </p:txBody>
      </p:sp>
      <p:sp>
        <p:nvSpPr>
          <p:cNvPr id="172" name="Text Placeholder 171"/>
          <p:cNvSpPr>
            <a:spLocks noGrp="1"/>
          </p:cNvSpPr>
          <p:nvPr>
            <p:ph type="body" idx="10"/>
          </p:nvPr>
        </p:nvSpPr>
        <p:spPr>
          <a:xfrm>
            <a:off x="6010910" y="6141720"/>
            <a:ext cx="2767330" cy="567055"/>
          </a:xfrm>
          <a:prstGeom prst="rect">
            <a:avLst/>
          </a:prstGeom>
          <a:noFill/>
          <a:ln w="0" cmpd="sng">
            <a:noFill/>
            <a:prstDash val="solid"/>
          </a:ln>
        </p:spPr>
        <p:txBody>
          <a:bodyPr vert="horz" lIns="0" tIns="0" rIns="0" bIns="0" anchor="t">
            <a:normAutofit fontScale="25000" lnSpcReduction="20000"/>
          </a:bodyPr>
          <a:lstStyle/>
          <a:p>
            <a:pPr marL="0" marR="0" indent="0" algn="l">
              <a:lnSpc>
                <a:spcPts val="1800"/>
              </a:lnSpc>
              <a:spcAft>
                <a:spcPts val="0"/>
              </a:spcAft>
            </a:pPr>
            <a:r>
              <a:rPr lang="en-US" sz="8000" b="1" spc="-35" dirty="0">
                <a:solidFill>
                  <a:srgbClr val="C00000"/>
                </a:solidFill>
                <a:latin typeface="Calibri" panose="02020603050405020304" pitchFamily="2"/>
              </a:rPr>
              <a:t>Increase in spendable pay: </a:t>
            </a:r>
          </a:p>
          <a:p>
            <a:pPr marL="0" marR="0" indent="0" algn="ctr">
              <a:lnSpc>
                <a:spcPts val="2300"/>
              </a:lnSpc>
              <a:spcBef>
                <a:spcPts val="410"/>
              </a:spcBef>
              <a:spcAft>
                <a:spcPts val="0"/>
              </a:spcAft>
            </a:pPr>
            <a:r>
              <a:rPr lang="en-US" sz="9600" b="1" spc="-20" dirty="0">
                <a:solidFill>
                  <a:srgbClr val="C00000"/>
                </a:solidFill>
                <a:latin typeface="Calibri" panose="02020603050405020304" pitchFamily="2"/>
              </a:rPr>
              <a:t>$312 </a:t>
            </a:r>
          </a:p>
        </p:txBody>
      </p:sp>
    </p:spTree>
    <p:extLst>
      <p:ext uri="{BB962C8B-B14F-4D97-AF65-F5344CB8AC3E}">
        <p14:creationId xmlns:p14="http://schemas.microsoft.com/office/powerpoint/2010/main" val="1482970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75" name="Text Placeholder 174"/>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pic>
        <p:nvPicPr>
          <p:cNvPr id="179" name="Image.jpg"/>
          <p:cNvPicPr/>
          <p:nvPr/>
        </p:nvPicPr>
        <p:blipFill>
          <a:blip r:embed="rId2"/>
          <a:stretch>
            <a:fillRect/>
          </a:stretch>
        </p:blipFill>
        <p:spPr>
          <a:xfrm>
            <a:off x="7330440" y="438785"/>
            <a:ext cx="2264410" cy="414655"/>
          </a:xfrm>
          <a:prstGeom prst="rect">
            <a:avLst/>
          </a:prstGeom>
        </p:spPr>
      </p:pic>
      <p:graphicFrame>
        <p:nvGraphicFramePr>
          <p:cNvPr id="178" name="table 178"/>
          <p:cNvGraphicFramePr>
            <a:graphicFrameLocks noGrp="1"/>
          </p:cNvGraphicFramePr>
          <p:nvPr/>
        </p:nvGraphicFramePr>
        <p:xfrm>
          <a:off x="396875" y="406400"/>
          <a:ext cx="9258300" cy="447040"/>
        </p:xfrm>
        <a:graphic>
          <a:graphicData uri="http://schemas.openxmlformats.org/drawingml/2006/table">
            <a:tbl>
              <a:tblPr/>
              <a:tblGrid>
                <a:gridCol w="6933565">
                  <a:extLst>
                    <a:ext uri="{9D8B030D-6E8A-4147-A177-3AD203B41FA5}">
                      <a16:colId xmlns:a16="http://schemas.microsoft.com/office/drawing/2014/main" val="20000"/>
                    </a:ext>
                  </a:extLst>
                </a:gridCol>
                <a:gridCol w="2324735">
                  <a:extLst>
                    <a:ext uri="{9D8B030D-6E8A-4147-A177-3AD203B41FA5}">
                      <a16:colId xmlns:a16="http://schemas.microsoft.com/office/drawing/2014/main" val="20001"/>
                    </a:ext>
                  </a:extLst>
                </a:gridCol>
              </a:tblGrid>
              <a:tr h="447040">
                <a:tc>
                  <a:txBody>
                    <a:bodyPr/>
                    <a:lstStyle/>
                    <a:p>
                      <a:pPr marL="0" marR="2331720" indent="0" algn="r">
                        <a:lnSpc>
                          <a:spcPts val="3400"/>
                        </a:lnSpc>
                        <a:spcBef>
                          <a:spcPts val="0"/>
                        </a:spcBef>
                        <a:spcAft>
                          <a:spcPts val="40"/>
                        </a:spcAft>
                      </a:pPr>
                      <a:r>
                        <a:rPr lang="en-US" sz="3000" spc="-25">
                          <a:solidFill>
                            <a:srgbClr val="00337E"/>
                          </a:solidFill>
                          <a:latin typeface="Times New Roman" panose="02020603050405020304" pitchFamily="1"/>
                        </a:rPr>
                        <a:t>Benefits of After-Tax Savings </a:t>
                      </a:r>
                    </a:p>
                  </a:txBody>
                  <a:tcPr marL="0" marR="0" marT="0" marB="0" anchor="ctr">
                    <a:lnL w="0" cmpd="sng">
                      <a:noFill/>
                      <a:prstDash val="solid"/>
                    </a:lnL>
                    <a:lnR w="0" cmpd="sng">
                      <a:noFill/>
                      <a:prstDash val="solid"/>
                    </a:lnR>
                    <a:lnT w="0" cmpd="sng">
                      <a:noFill/>
                      <a:prstDash val="solid"/>
                    </a:lnT>
                    <a:lnB w="0" cmpd="sng">
                      <a:noFill/>
                      <a:prstDash val="solid"/>
                    </a:lnB>
                  </a:tcPr>
                </a:tc>
                <a:tc>
                  <a:txBody>
                    <a:bodyPr/>
                    <a:lstStyle/>
                    <a:p>
                      <a:pPr algn="l"/>
                      <a:r>
                        <a:rPr lang="en-US" sz="100"/>
                        <a:t> </a:t>
                      </a:r>
                    </a:p>
                  </a:txBody>
                  <a:tcPr marL="0" marR="0" marT="0" marB="0">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sp>
        <p:nvSpPr>
          <p:cNvPr id="180" name="Text Placeholder 179"/>
          <p:cNvSpPr>
            <a:spLocks noGrp="1"/>
          </p:cNvSpPr>
          <p:nvPr>
            <p:ph type="body" idx="10"/>
          </p:nvPr>
        </p:nvSpPr>
        <p:spPr>
          <a:xfrm>
            <a:off x="396875" y="1631950"/>
            <a:ext cx="9258300" cy="814705"/>
          </a:xfrm>
          <a:prstGeom prst="rect">
            <a:avLst/>
          </a:prstGeom>
          <a:noFill/>
          <a:ln w="0" cmpd="sng">
            <a:noFill/>
            <a:prstDash val="solid"/>
          </a:ln>
        </p:spPr>
        <p:txBody>
          <a:bodyPr vert="horz" lIns="0" tIns="0" rIns="0" bIns="0" anchor="t"/>
          <a:lstStyle/>
          <a:p>
            <a:pPr marL="45720" marR="0" indent="0" algn="l">
              <a:lnSpc>
                <a:spcPts val="2800"/>
              </a:lnSpc>
              <a:spcAft>
                <a:spcPts val="3590"/>
              </a:spcAft>
            </a:pPr>
            <a:r>
              <a:rPr lang="en-US" sz="2400" b="1" spc="-40" dirty="0">
                <a:solidFill>
                  <a:srgbClr val="00337E"/>
                </a:solidFill>
                <a:latin typeface="Arial" panose="02020603050405020304" pitchFamily="2"/>
              </a:rPr>
              <a:t>The benefits of savings in an after-tax R</a:t>
            </a:r>
            <a:r>
              <a:rPr lang="en-US" sz="2400" b="1" spc="-20" dirty="0">
                <a:solidFill>
                  <a:srgbClr val="00337E"/>
                </a:solidFill>
                <a:latin typeface="Arial" panose="02020603050405020304" pitchFamily="2"/>
              </a:rPr>
              <a:t>oth </a:t>
            </a:r>
            <a:r>
              <a:rPr lang="en-US" sz="2400" b="1" spc="-20" dirty="0" smtClean="0">
                <a:solidFill>
                  <a:srgbClr val="00337E"/>
                </a:solidFill>
                <a:latin typeface="Arial" panose="02020603050405020304" pitchFamily="2"/>
              </a:rPr>
              <a:t>403(b) </a:t>
            </a:r>
            <a:r>
              <a:rPr lang="en-US" sz="2400" b="1" spc="-20" dirty="0">
                <a:solidFill>
                  <a:srgbClr val="00337E"/>
                </a:solidFill>
                <a:latin typeface="Arial" panose="02020603050405020304" pitchFamily="2"/>
              </a:rPr>
              <a:t>are... </a:t>
            </a:r>
          </a:p>
        </p:txBody>
      </p:sp>
      <p:sp>
        <p:nvSpPr>
          <p:cNvPr id="181" name="Text Placeholder 180"/>
          <p:cNvSpPr>
            <a:spLocks noGrp="1"/>
          </p:cNvSpPr>
          <p:nvPr>
            <p:ph type="body" idx="10"/>
          </p:nvPr>
        </p:nvSpPr>
        <p:spPr>
          <a:xfrm>
            <a:off x="396875" y="2446655"/>
            <a:ext cx="9258300" cy="4824730"/>
          </a:xfrm>
          <a:prstGeom prst="rect">
            <a:avLst/>
          </a:prstGeom>
          <a:noFill/>
          <a:ln w="0" cmpd="sng">
            <a:noFill/>
            <a:prstDash val="solid"/>
          </a:ln>
        </p:spPr>
        <p:txBody>
          <a:bodyPr vert="horz" lIns="0" tIns="349885" rIns="0" bIns="0" anchor="t">
            <a:normAutofit/>
          </a:bodyPr>
          <a:lstStyle/>
          <a:p>
            <a:pPr marL="502920" marR="0" indent="274320" algn="just">
              <a:lnSpc>
                <a:spcPts val="2900"/>
              </a:lnSpc>
              <a:spcAft>
                <a:spcPts val="0"/>
              </a:spcAft>
              <a:buFont typeface="Arial"/>
              <a:buChar char="·"/>
            </a:pPr>
            <a:r>
              <a:rPr lang="en-US" sz="2400" b="1" spc="0" dirty="0">
                <a:solidFill>
                  <a:srgbClr val="585858"/>
                </a:solidFill>
                <a:latin typeface="Arial" panose="02020603050405020304" pitchFamily="2"/>
              </a:rPr>
              <a:t>Interest, dividends and gains are exempt from </a:t>
            </a:r>
          </a:p>
          <a:p>
            <a:pPr marL="777240" marR="0" indent="0" algn="just">
              <a:lnSpc>
                <a:spcPts val="2900"/>
              </a:lnSpc>
              <a:spcBef>
                <a:spcPts val="0"/>
              </a:spcBef>
              <a:spcAft>
                <a:spcPts val="0"/>
              </a:spcAft>
            </a:pPr>
            <a:r>
              <a:rPr lang="en-US" sz="2400" b="1" spc="-15" dirty="0">
                <a:solidFill>
                  <a:srgbClr val="585858"/>
                </a:solidFill>
                <a:latin typeface="Arial" panose="02020603050405020304" pitchFamily="2"/>
              </a:rPr>
              <a:t>current tax. </a:t>
            </a:r>
          </a:p>
          <a:p>
            <a:pPr marL="502920" marR="0" indent="274320" algn="just">
              <a:lnSpc>
                <a:spcPts val="2900"/>
              </a:lnSpc>
              <a:spcBef>
                <a:spcPts val="2880"/>
              </a:spcBef>
              <a:spcAft>
                <a:spcPts val="0"/>
              </a:spcAft>
              <a:buFont typeface="Arial"/>
              <a:buChar char="·"/>
            </a:pPr>
            <a:r>
              <a:rPr lang="en-US" sz="2400" b="1" spc="0" dirty="0">
                <a:solidFill>
                  <a:srgbClr val="585858"/>
                </a:solidFill>
                <a:latin typeface="Arial" panose="02020603050405020304" pitchFamily="2"/>
              </a:rPr>
              <a:t>Unlike the </a:t>
            </a:r>
            <a:r>
              <a:rPr lang="en-US" sz="2400" b="1" spc="0" dirty="0" smtClean="0">
                <a:solidFill>
                  <a:srgbClr val="585858"/>
                </a:solidFill>
                <a:latin typeface="Arial" panose="02020603050405020304" pitchFamily="2"/>
              </a:rPr>
              <a:t>pre-tax 403(b), </a:t>
            </a:r>
            <a:r>
              <a:rPr lang="en-US" sz="2400" b="1" spc="0" dirty="0">
                <a:solidFill>
                  <a:srgbClr val="585858"/>
                </a:solidFill>
                <a:latin typeface="Arial" panose="02020603050405020304" pitchFamily="2"/>
              </a:rPr>
              <a:t>contributions are made </a:t>
            </a:r>
          </a:p>
          <a:p>
            <a:pPr marL="777240" marR="0" indent="0" algn="just">
              <a:lnSpc>
                <a:spcPts val="2900"/>
              </a:lnSpc>
              <a:spcBef>
                <a:spcPts val="0"/>
              </a:spcBef>
              <a:spcAft>
                <a:spcPts val="0"/>
              </a:spcAft>
            </a:pPr>
            <a:r>
              <a:rPr lang="en-US" sz="2400" b="1" spc="-5" dirty="0">
                <a:solidFill>
                  <a:srgbClr val="585858"/>
                </a:solidFill>
                <a:latin typeface="Arial" panose="02020603050405020304" pitchFamily="2"/>
              </a:rPr>
              <a:t>with after tax dollars. </a:t>
            </a:r>
          </a:p>
          <a:p>
            <a:pPr marL="502920" marR="0" indent="274320" algn="just">
              <a:lnSpc>
                <a:spcPts val="2900"/>
              </a:lnSpc>
              <a:spcBef>
                <a:spcPts val="2895"/>
              </a:spcBef>
              <a:spcAft>
                <a:spcPts val="0"/>
              </a:spcAft>
              <a:buFont typeface="Arial"/>
              <a:buChar char="·"/>
            </a:pPr>
            <a:r>
              <a:rPr lang="en-US" sz="2400" b="1" spc="-5" dirty="0">
                <a:solidFill>
                  <a:srgbClr val="585858"/>
                </a:solidFill>
                <a:latin typeface="Arial" panose="02020603050405020304" pitchFamily="2"/>
              </a:rPr>
              <a:t>No taxes paid upon withdrawal </a:t>
            </a:r>
            <a:r>
              <a:rPr lang="en-US" sz="2400" b="1" spc="0" dirty="0">
                <a:solidFill>
                  <a:srgbClr val="585858"/>
                </a:solidFill>
                <a:latin typeface="Arial" panose="02020603050405020304" pitchFamily="2"/>
              </a:rPr>
              <a:t>– </a:t>
            </a:r>
            <a:r>
              <a:rPr lang="en-US" sz="2400" b="1" spc="-5" dirty="0">
                <a:solidFill>
                  <a:srgbClr val="585858"/>
                </a:solidFill>
                <a:latin typeface="Arial" panose="02020603050405020304" pitchFamily="2"/>
              </a:rPr>
              <a:t>as long as the </a:t>
            </a:r>
          </a:p>
          <a:p>
            <a:pPr marL="777240" marR="0" indent="0" algn="just">
              <a:lnSpc>
                <a:spcPts val="2900"/>
              </a:lnSpc>
              <a:spcBef>
                <a:spcPts val="0"/>
              </a:spcBef>
              <a:spcAft>
                <a:spcPts val="0"/>
              </a:spcAft>
            </a:pPr>
            <a:r>
              <a:rPr lang="en-US" sz="2400" b="1" spc="-5" dirty="0">
                <a:solidFill>
                  <a:srgbClr val="585858"/>
                </a:solidFill>
                <a:latin typeface="Arial" panose="02020603050405020304" pitchFamily="2"/>
              </a:rPr>
              <a:t>money has been in the plan for 5 years and you </a:t>
            </a:r>
          </a:p>
          <a:p>
            <a:pPr marL="777240" marR="0" indent="0" algn="just">
              <a:lnSpc>
                <a:spcPts val="2900"/>
              </a:lnSpc>
              <a:spcBef>
                <a:spcPts val="0"/>
              </a:spcBef>
              <a:spcAft>
                <a:spcPts val="0"/>
              </a:spcAft>
            </a:pPr>
            <a:r>
              <a:rPr lang="en-US" sz="2400" b="1" spc="-15" dirty="0">
                <a:solidFill>
                  <a:srgbClr val="585858"/>
                </a:solidFill>
                <a:latin typeface="Arial" panose="02020603050405020304" pitchFamily="2"/>
              </a:rPr>
              <a:t>are age 59 </a:t>
            </a:r>
            <a:r>
              <a:rPr lang="en-US" sz="2400" b="1" spc="-15" baseline="30000" dirty="0">
                <a:solidFill>
                  <a:srgbClr val="585858"/>
                </a:solidFill>
                <a:latin typeface="Arial" panose="02020603050405020304" pitchFamily="2"/>
              </a:rPr>
              <a:t>1</a:t>
            </a:r>
            <a:r>
              <a:rPr lang="en-US" sz="2400" b="1" spc="-15" dirty="0">
                <a:solidFill>
                  <a:srgbClr val="585858"/>
                </a:solidFill>
                <a:latin typeface="Arial" panose="02020603050405020304" pitchFamily="2"/>
              </a:rPr>
              <a:t>/</a:t>
            </a:r>
            <a:r>
              <a:rPr lang="en-US" sz="2400" b="1" spc="-15" baseline="-25000" dirty="0">
                <a:solidFill>
                  <a:srgbClr val="585858"/>
                </a:solidFill>
                <a:latin typeface="Arial" panose="02020603050405020304" pitchFamily="2"/>
              </a:rPr>
              <a:t>2</a:t>
            </a:r>
            <a:r>
              <a:rPr lang="en-US" sz="2400" b="1" spc="-15" dirty="0">
                <a:solidFill>
                  <a:srgbClr val="585858"/>
                </a:solidFill>
                <a:latin typeface="Arial" panose="02020603050405020304" pitchFamily="2"/>
              </a:rPr>
              <a:t> or older, disabled or deceased when </a:t>
            </a:r>
          </a:p>
          <a:p>
            <a:pPr marL="777240" marR="0" indent="0" algn="just">
              <a:lnSpc>
                <a:spcPts val="2900"/>
              </a:lnSpc>
              <a:spcBef>
                <a:spcPts val="0"/>
              </a:spcBef>
              <a:spcAft>
                <a:spcPts val="6420"/>
              </a:spcAft>
            </a:pPr>
            <a:r>
              <a:rPr lang="en-US" sz="2400" b="1" spc="-5" dirty="0">
                <a:solidFill>
                  <a:srgbClr val="585858"/>
                </a:solidFill>
                <a:latin typeface="Arial" panose="02020603050405020304" pitchFamily="2"/>
              </a:rPr>
              <a:t>withdrawals are made. </a:t>
            </a:r>
          </a:p>
        </p:txBody>
      </p:sp>
      <p:sp>
        <p:nvSpPr>
          <p:cNvPr id="182" name="Text Placeholder 181"/>
          <p:cNvSpPr>
            <a:spLocks noGrp="1"/>
          </p:cNvSpPr>
          <p:nvPr>
            <p:ph type="body" idx="10"/>
          </p:nvPr>
        </p:nvSpPr>
        <p:spPr>
          <a:xfrm>
            <a:off x="9474200" y="7271385"/>
            <a:ext cx="26289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70" dirty="0" smtClean="0">
                <a:solidFill>
                  <a:srgbClr val="929497"/>
                </a:solidFill>
                <a:latin typeface="Arial" panose="02020603050405020304" pitchFamily="2"/>
              </a:rPr>
              <a:t>4</a:t>
            </a:r>
            <a:endParaRPr lang="en-US" sz="1100" spc="70" dirty="0">
              <a:solidFill>
                <a:srgbClr val="929497"/>
              </a:solidFill>
              <a:latin typeface="Arial" panose="02020603050405020304" pitchFamily="2"/>
            </a:endParaRPr>
          </a:p>
        </p:txBody>
      </p:sp>
      <p:cxnSp>
        <p:nvCxnSpPr>
          <p:cNvPr id="183" name="Straight Connector 182"/>
          <p:cNvCxnSpPr/>
          <p:nvPr/>
        </p:nvCxnSpPr>
        <p:spPr>
          <a:xfrm>
            <a:off x="457200" y="2453640"/>
            <a:ext cx="9114155" cy="0"/>
          </a:xfrm>
          <a:prstGeom prst="line">
            <a:avLst/>
          </a:prstGeom>
          <a:ln w="12065" cmpd="sng">
            <a:solidFill>
              <a:srgbClr val="929497"/>
            </a:solidFill>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86" name="Text Placeholder 185"/>
          <p:cNvSpPr>
            <a:spLocks noGrp="1"/>
          </p:cNvSpPr>
          <p:nvPr>
            <p:ph type="body" idx="10"/>
          </p:nvPr>
        </p:nvSpPr>
        <p:spPr>
          <a:xfrm>
            <a:off x="396875" y="1039495"/>
            <a:ext cx="9258300" cy="127635"/>
          </a:xfrm>
          <a:prstGeom prst="rect">
            <a:avLst/>
          </a:prstGeom>
          <a:solidFill>
            <a:srgbClr val="00337E"/>
          </a:solidFill>
          <a:ln w="0" cmpd="sng">
            <a:noFill/>
            <a:prstDash val="solid"/>
          </a:ln>
        </p:spPr>
        <p:txBody>
          <a:bodyPr vert="horz" lIns="0" tIns="0" rIns="0" bIns="0" anchor="t"/>
          <a:lstStyle/>
          <a:p>
            <a:pPr algn="l"/>
            <a:r>
              <a:rPr lang="en-US" sz="100"/>
              <a:t> </a:t>
            </a:r>
          </a:p>
        </p:txBody>
      </p:sp>
      <p:pic>
        <p:nvPicPr>
          <p:cNvPr id="190" name="Image.jpg"/>
          <p:cNvPicPr/>
          <p:nvPr/>
        </p:nvPicPr>
        <p:blipFill>
          <a:blip r:embed="rId2"/>
          <a:stretch>
            <a:fillRect/>
          </a:stretch>
        </p:blipFill>
        <p:spPr>
          <a:xfrm>
            <a:off x="7330440" y="438785"/>
            <a:ext cx="2264410" cy="414655"/>
          </a:xfrm>
          <a:prstGeom prst="rect">
            <a:avLst/>
          </a:prstGeom>
        </p:spPr>
      </p:pic>
      <p:graphicFrame>
        <p:nvGraphicFramePr>
          <p:cNvPr id="189" name="table 189"/>
          <p:cNvGraphicFramePr>
            <a:graphicFrameLocks noGrp="1"/>
          </p:cNvGraphicFramePr>
          <p:nvPr/>
        </p:nvGraphicFramePr>
        <p:xfrm>
          <a:off x="396875" y="406400"/>
          <a:ext cx="9258300" cy="447040"/>
        </p:xfrm>
        <a:graphic>
          <a:graphicData uri="http://schemas.openxmlformats.org/drawingml/2006/table">
            <a:tbl>
              <a:tblPr/>
              <a:tblGrid>
                <a:gridCol w="6933565">
                  <a:extLst>
                    <a:ext uri="{9D8B030D-6E8A-4147-A177-3AD203B41FA5}">
                      <a16:colId xmlns:a16="http://schemas.microsoft.com/office/drawing/2014/main" val="20000"/>
                    </a:ext>
                  </a:extLst>
                </a:gridCol>
                <a:gridCol w="2324735">
                  <a:extLst>
                    <a:ext uri="{9D8B030D-6E8A-4147-A177-3AD203B41FA5}">
                      <a16:colId xmlns:a16="http://schemas.microsoft.com/office/drawing/2014/main" val="20001"/>
                    </a:ext>
                  </a:extLst>
                </a:gridCol>
              </a:tblGrid>
              <a:tr h="447040">
                <a:tc>
                  <a:txBody>
                    <a:bodyPr/>
                    <a:lstStyle/>
                    <a:p>
                      <a:pPr marL="0" marR="2179320" indent="0" algn="r">
                        <a:lnSpc>
                          <a:spcPts val="3400"/>
                        </a:lnSpc>
                        <a:spcBef>
                          <a:spcPts val="0"/>
                        </a:spcBef>
                        <a:spcAft>
                          <a:spcPts val="50"/>
                        </a:spcAft>
                      </a:pPr>
                      <a:r>
                        <a:rPr lang="en-US" sz="3000" spc="0">
                          <a:solidFill>
                            <a:srgbClr val="00337E"/>
                          </a:solidFill>
                          <a:latin typeface="Times New Roman" panose="02020603050405020304" pitchFamily="1"/>
                        </a:rPr>
                        <a:t>Pre-tax or Roth Contributions? </a:t>
                      </a:r>
                    </a:p>
                  </a:txBody>
                  <a:tcPr marL="0" marR="0" marT="0" marB="0" anchor="ctr">
                    <a:lnL w="0" cmpd="sng">
                      <a:noFill/>
                      <a:prstDash val="solid"/>
                    </a:lnL>
                    <a:lnR w="0" cmpd="sng">
                      <a:noFill/>
                      <a:prstDash val="solid"/>
                    </a:lnR>
                    <a:lnT w="0" cmpd="sng">
                      <a:noFill/>
                      <a:prstDash val="solid"/>
                    </a:lnT>
                    <a:lnB w="0" cmpd="sng">
                      <a:noFill/>
                      <a:prstDash val="solid"/>
                    </a:lnB>
                  </a:tcPr>
                </a:tc>
                <a:tc>
                  <a:txBody>
                    <a:bodyPr/>
                    <a:lstStyle/>
                    <a:p>
                      <a:pPr algn="l"/>
                      <a:r>
                        <a:rPr lang="en-US" sz="100"/>
                        <a:t> </a:t>
                      </a:r>
                    </a:p>
                  </a:txBody>
                  <a:tcPr marL="0" marR="0" marT="0" marB="0">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sp>
        <p:nvSpPr>
          <p:cNvPr id="191" name="Text Placeholder 190"/>
          <p:cNvSpPr>
            <a:spLocks noGrp="1"/>
          </p:cNvSpPr>
          <p:nvPr>
            <p:ph type="body" idx="10"/>
          </p:nvPr>
        </p:nvSpPr>
        <p:spPr>
          <a:xfrm>
            <a:off x="396875" y="1549400"/>
            <a:ext cx="9258300" cy="897255"/>
          </a:xfrm>
          <a:prstGeom prst="rect">
            <a:avLst/>
          </a:prstGeom>
          <a:noFill/>
          <a:ln w="0" cmpd="sng">
            <a:noFill/>
            <a:prstDash val="solid"/>
          </a:ln>
        </p:spPr>
        <p:txBody>
          <a:bodyPr vert="horz" lIns="0" tIns="2540" rIns="0" bIns="0" anchor="t"/>
          <a:lstStyle/>
          <a:p>
            <a:pPr marL="137160" marR="0" indent="0" algn="l">
              <a:lnSpc>
                <a:spcPts val="2700"/>
              </a:lnSpc>
              <a:spcAft>
                <a:spcPts val="0"/>
              </a:spcAft>
            </a:pPr>
            <a:r>
              <a:rPr lang="en-US" sz="2400" b="1" spc="0">
                <a:solidFill>
                  <a:srgbClr val="00337E"/>
                </a:solidFill>
                <a:latin typeface="Arial" panose="02020603050405020304" pitchFamily="2"/>
              </a:rPr>
              <a:t>The decision depends on your personal situation. </a:t>
            </a:r>
          </a:p>
          <a:p>
            <a:pPr marL="137160" marR="0" indent="0" algn="l">
              <a:lnSpc>
                <a:spcPts val="2700"/>
              </a:lnSpc>
              <a:spcBef>
                <a:spcPts val="145"/>
              </a:spcBef>
              <a:spcAft>
                <a:spcPts val="1385"/>
              </a:spcAft>
            </a:pPr>
            <a:r>
              <a:rPr lang="en-US" sz="2400" b="1" spc="-10">
                <a:solidFill>
                  <a:srgbClr val="00337E"/>
                </a:solidFill>
                <a:latin typeface="Arial" panose="02020603050405020304" pitchFamily="2"/>
              </a:rPr>
              <a:t>Considerations include: </a:t>
            </a:r>
          </a:p>
        </p:txBody>
      </p:sp>
      <p:sp>
        <p:nvSpPr>
          <p:cNvPr id="192" name="Text Placeholder 191"/>
          <p:cNvSpPr>
            <a:spLocks noGrp="1"/>
          </p:cNvSpPr>
          <p:nvPr>
            <p:ph type="body" idx="10"/>
          </p:nvPr>
        </p:nvSpPr>
        <p:spPr>
          <a:xfrm>
            <a:off x="396875" y="2446655"/>
            <a:ext cx="9258300" cy="4824730"/>
          </a:xfrm>
          <a:prstGeom prst="rect">
            <a:avLst/>
          </a:prstGeom>
          <a:noFill/>
          <a:ln w="0" cmpd="sng">
            <a:noFill/>
            <a:prstDash val="solid"/>
          </a:ln>
        </p:spPr>
        <p:txBody>
          <a:bodyPr vert="horz" lIns="0" tIns="336550" rIns="0" bIns="0" anchor="t"/>
          <a:lstStyle/>
          <a:p>
            <a:pPr marL="502920" marR="0" indent="320040" algn="just">
              <a:lnSpc>
                <a:spcPts val="2900"/>
              </a:lnSpc>
              <a:spcAft>
                <a:spcPts val="0"/>
              </a:spcAft>
              <a:buFont typeface="Arial"/>
              <a:buChar char="·"/>
            </a:pPr>
            <a:r>
              <a:rPr lang="en-US" sz="2400" b="1" spc="-15">
                <a:solidFill>
                  <a:srgbClr val="585858"/>
                </a:solidFill>
                <a:latin typeface="Arial" panose="02020603050405020304" pitchFamily="2"/>
              </a:rPr>
              <a:t>Current age </a:t>
            </a:r>
          </a:p>
          <a:p>
            <a:pPr marL="502920" marR="0" indent="320040" algn="just">
              <a:lnSpc>
                <a:spcPts val="2900"/>
              </a:lnSpc>
              <a:spcBef>
                <a:spcPts val="0"/>
              </a:spcBef>
              <a:spcAft>
                <a:spcPts val="0"/>
              </a:spcAft>
              <a:buFont typeface="Arial"/>
              <a:buChar char="·"/>
            </a:pPr>
            <a:r>
              <a:rPr lang="en-US" sz="2400" b="1" spc="0">
                <a:solidFill>
                  <a:srgbClr val="585858"/>
                </a:solidFill>
                <a:latin typeface="Arial" panose="02020603050405020304" pitchFamily="2"/>
              </a:rPr>
              <a:t>Expected retirement tax bracket </a:t>
            </a:r>
          </a:p>
          <a:p>
            <a:pPr marL="502920" marR="0" indent="320040" algn="just">
              <a:lnSpc>
                <a:spcPts val="2900"/>
              </a:lnSpc>
              <a:spcBef>
                <a:spcPts val="0"/>
              </a:spcBef>
              <a:spcAft>
                <a:spcPts val="0"/>
              </a:spcAft>
              <a:buFont typeface="Arial"/>
              <a:buChar char="·"/>
            </a:pPr>
            <a:r>
              <a:rPr lang="en-US" sz="2400" b="1" spc="-5">
                <a:solidFill>
                  <a:srgbClr val="585858"/>
                </a:solidFill>
                <a:latin typeface="Arial" panose="02020603050405020304" pitchFamily="2"/>
              </a:rPr>
              <a:t>Expected retirement age </a:t>
            </a:r>
          </a:p>
          <a:p>
            <a:pPr marL="502920" marR="0" indent="320040" algn="just">
              <a:lnSpc>
                <a:spcPts val="2900"/>
              </a:lnSpc>
              <a:spcBef>
                <a:spcPts val="0"/>
              </a:spcBef>
              <a:spcAft>
                <a:spcPts val="0"/>
              </a:spcAft>
              <a:buFont typeface="Arial"/>
              <a:buChar char="·"/>
            </a:pPr>
            <a:r>
              <a:rPr lang="en-US" sz="2400" b="1" spc="-10">
                <a:solidFill>
                  <a:srgbClr val="585858"/>
                </a:solidFill>
                <a:latin typeface="Arial" panose="02020603050405020304" pitchFamily="2"/>
              </a:rPr>
              <a:t>Amount of contributions </a:t>
            </a:r>
          </a:p>
          <a:p>
            <a:pPr marL="502920" marR="0" indent="320040" algn="just">
              <a:lnSpc>
                <a:spcPts val="2900"/>
              </a:lnSpc>
              <a:spcBef>
                <a:spcPts val="0"/>
              </a:spcBef>
              <a:spcAft>
                <a:spcPts val="0"/>
              </a:spcAft>
              <a:buFont typeface="Arial"/>
              <a:buChar char="·"/>
            </a:pPr>
            <a:r>
              <a:rPr lang="en-US" sz="2400" b="1" spc="-5">
                <a:solidFill>
                  <a:srgbClr val="585858"/>
                </a:solidFill>
                <a:latin typeface="Arial" panose="02020603050405020304" pitchFamily="2"/>
              </a:rPr>
              <a:t>Current tax bracket </a:t>
            </a:r>
          </a:p>
          <a:p>
            <a:pPr marL="502920" marR="0" indent="0" algn="just">
              <a:lnSpc>
                <a:spcPts val="2700"/>
              </a:lnSpc>
              <a:spcBef>
                <a:spcPts val="3025"/>
              </a:spcBef>
              <a:spcAft>
                <a:spcPts val="0"/>
              </a:spcAft>
            </a:pPr>
            <a:r>
              <a:rPr lang="en-US" sz="2400" b="1" spc="-5">
                <a:solidFill>
                  <a:srgbClr val="A22538"/>
                </a:solidFill>
                <a:latin typeface="Arial" panose="02020603050405020304" pitchFamily="2"/>
              </a:rPr>
              <a:t>Consult a professional advisor to make a decision </a:t>
            </a:r>
          </a:p>
          <a:p>
            <a:pPr marL="502920" marR="0" indent="0" algn="just">
              <a:lnSpc>
                <a:spcPts val="2700"/>
              </a:lnSpc>
              <a:spcBef>
                <a:spcPts val="145"/>
              </a:spcBef>
              <a:spcAft>
                <a:spcPts val="0"/>
              </a:spcAft>
            </a:pPr>
            <a:r>
              <a:rPr lang="en-US" sz="2400" b="1" spc="-15">
                <a:solidFill>
                  <a:srgbClr val="A22538"/>
                </a:solidFill>
                <a:latin typeface="Arial" panose="02020603050405020304" pitchFamily="2"/>
              </a:rPr>
              <a:t>best suited to your needs. </a:t>
            </a:r>
          </a:p>
          <a:p>
            <a:pPr marL="502920" marR="0" indent="0" algn="just">
              <a:lnSpc>
                <a:spcPts val="2700"/>
              </a:lnSpc>
              <a:spcBef>
                <a:spcPts val="3025"/>
              </a:spcBef>
              <a:spcAft>
                <a:spcPts val="6430"/>
              </a:spcAft>
            </a:pPr>
            <a:r>
              <a:rPr lang="en-US" sz="2400" b="1" spc="-10">
                <a:solidFill>
                  <a:srgbClr val="A22538"/>
                </a:solidFill>
                <a:latin typeface="Arial" panose="02020603050405020304" pitchFamily="2"/>
              </a:rPr>
              <a:t>No matter what, deciding to save is the key! </a:t>
            </a:r>
          </a:p>
        </p:txBody>
      </p:sp>
      <p:sp>
        <p:nvSpPr>
          <p:cNvPr id="193" name="Text Placeholder 192"/>
          <p:cNvSpPr>
            <a:spLocks noGrp="1"/>
          </p:cNvSpPr>
          <p:nvPr>
            <p:ph type="body" idx="10"/>
          </p:nvPr>
        </p:nvSpPr>
        <p:spPr>
          <a:xfrm>
            <a:off x="9474200" y="7271385"/>
            <a:ext cx="262890"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70" dirty="0" smtClean="0">
                <a:solidFill>
                  <a:srgbClr val="929497"/>
                </a:solidFill>
                <a:latin typeface="Arial" panose="02020603050405020304" pitchFamily="2"/>
              </a:rPr>
              <a:t>5</a:t>
            </a:r>
            <a:endParaRPr lang="en-US" sz="1100" spc="70" dirty="0">
              <a:solidFill>
                <a:srgbClr val="929497"/>
              </a:solidFill>
              <a:latin typeface="Arial" panose="02020603050405020304" pitchFamily="2"/>
            </a:endParaRPr>
          </a:p>
        </p:txBody>
      </p:sp>
      <p:cxnSp>
        <p:nvCxnSpPr>
          <p:cNvPr id="194" name="Straight Connector 193"/>
          <p:cNvCxnSpPr/>
          <p:nvPr/>
        </p:nvCxnSpPr>
        <p:spPr>
          <a:xfrm>
            <a:off x="457200" y="2453640"/>
            <a:ext cx="9114155" cy="0"/>
          </a:xfrm>
          <a:prstGeom prst="line">
            <a:avLst/>
          </a:prstGeom>
          <a:ln w="12065" cmpd="sng">
            <a:solidFill>
              <a:srgbClr val="929497"/>
            </a:solidFill>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0" marR="0" lvl="0" indent="0" defTabSz="914400" eaLnBrk="1" fontAlgn="auto" latinLnBrk="0" hangingPunct="1">
              <a:lnSpc>
                <a:spcPts val="3400"/>
              </a:lnSpc>
              <a:spcBef>
                <a:spcPts val="0"/>
              </a:spcBef>
              <a:spcAft>
                <a:spcPts val="35"/>
              </a:spcAft>
              <a:tabLst/>
              <a:defRPr/>
            </a:pPr>
            <a:r>
              <a:rPr lang="en-US" sz="3000" spc="-15" dirty="0">
                <a:solidFill>
                  <a:srgbClr val="00337E"/>
                </a:solidFill>
                <a:latin typeface="Times New Roman" panose="02020603050405020304" pitchFamily="1"/>
              </a:rPr>
              <a:t>Which Route Is Best For You? </a:t>
            </a:r>
          </a:p>
        </p:txBody>
      </p:sp>
      <p:sp>
        <p:nvSpPr>
          <p:cNvPr id="3" name="Slide Number Placeholder 2"/>
          <p:cNvSpPr>
            <a:spLocks noGrp="1"/>
          </p:cNvSpPr>
          <p:nvPr>
            <p:ph type="sldNum" sz="quarter" idx="12"/>
          </p:nvPr>
        </p:nvSpPr>
        <p:spPr/>
        <p:txBody>
          <a:bodyPr/>
          <a:lstStyle/>
          <a:p>
            <a:r>
              <a:rPr lang="en-US" sz="1100" dirty="0" smtClean="0">
                <a:solidFill>
                  <a:schemeClr val="bg1">
                    <a:lumMod val="50000"/>
                  </a:schemeClr>
                </a:solidFill>
                <a:latin typeface="Arial" panose="020B0604020202020204" pitchFamily="34" charset="0"/>
                <a:cs typeface="Arial" panose="020B0604020202020204" pitchFamily="34" charset="0"/>
              </a:rPr>
              <a:t>6</a:t>
            </a:r>
            <a:endParaRPr lang="en-US" sz="1100" dirty="0">
              <a:solidFill>
                <a:schemeClr val="bg1">
                  <a:lumMod val="50000"/>
                </a:schemeClr>
              </a:solidFill>
              <a:latin typeface="Arial" panose="020B0604020202020204" pitchFamily="34" charset="0"/>
              <a:cs typeface="Arial" panose="020B0604020202020204" pitchFamily="34" charset="0"/>
            </a:endParaRPr>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1113" y="1519237"/>
            <a:ext cx="7665460" cy="5617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5138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519" name="Text Placeholder 518"/>
          <p:cNvSpPr>
            <a:spLocks noGrp="1"/>
          </p:cNvSpPr>
          <p:nvPr>
            <p:ph type="body" idx="10"/>
          </p:nvPr>
        </p:nvSpPr>
        <p:spPr>
          <a:xfrm>
            <a:off x="384175" y="1039495"/>
            <a:ext cx="9283700" cy="127635"/>
          </a:xfrm>
          <a:prstGeom prst="rect">
            <a:avLst/>
          </a:prstGeom>
          <a:solidFill>
            <a:srgbClr val="00337E"/>
          </a:solidFill>
          <a:ln w="0" cmpd="sng">
            <a:noFill/>
            <a:prstDash val="solid"/>
          </a:ln>
        </p:spPr>
        <p:txBody>
          <a:bodyPr vert="horz" lIns="0" tIns="0" rIns="0" bIns="0" anchor="t"/>
          <a:lstStyle/>
          <a:p>
            <a:pPr algn="l"/>
            <a:r>
              <a:rPr lang="en-US" sz="100"/>
              <a:t> </a:t>
            </a:r>
          </a:p>
        </p:txBody>
      </p:sp>
      <p:pic>
        <p:nvPicPr>
          <p:cNvPr id="523" name="Image.jpg"/>
          <p:cNvPicPr/>
          <p:nvPr/>
        </p:nvPicPr>
        <p:blipFill>
          <a:blip r:embed="rId2"/>
          <a:stretch>
            <a:fillRect/>
          </a:stretch>
        </p:blipFill>
        <p:spPr>
          <a:xfrm>
            <a:off x="7330440" y="438785"/>
            <a:ext cx="2264410" cy="414655"/>
          </a:xfrm>
          <a:prstGeom prst="rect">
            <a:avLst/>
          </a:prstGeom>
        </p:spPr>
      </p:pic>
      <p:graphicFrame>
        <p:nvGraphicFramePr>
          <p:cNvPr id="522" name="table 522"/>
          <p:cNvGraphicFramePr>
            <a:graphicFrameLocks noGrp="1"/>
          </p:cNvGraphicFramePr>
          <p:nvPr/>
        </p:nvGraphicFramePr>
        <p:xfrm>
          <a:off x="384175" y="406400"/>
          <a:ext cx="9283700" cy="447040"/>
        </p:xfrm>
        <a:graphic>
          <a:graphicData uri="http://schemas.openxmlformats.org/drawingml/2006/table">
            <a:tbl>
              <a:tblPr/>
              <a:tblGrid>
                <a:gridCol w="6946265">
                  <a:extLst>
                    <a:ext uri="{9D8B030D-6E8A-4147-A177-3AD203B41FA5}">
                      <a16:colId xmlns:a16="http://schemas.microsoft.com/office/drawing/2014/main" val="20000"/>
                    </a:ext>
                  </a:extLst>
                </a:gridCol>
                <a:gridCol w="2337435">
                  <a:extLst>
                    <a:ext uri="{9D8B030D-6E8A-4147-A177-3AD203B41FA5}">
                      <a16:colId xmlns:a16="http://schemas.microsoft.com/office/drawing/2014/main" val="20001"/>
                    </a:ext>
                  </a:extLst>
                </a:gridCol>
              </a:tblGrid>
              <a:tr h="447040">
                <a:tc>
                  <a:txBody>
                    <a:bodyPr/>
                    <a:lstStyle/>
                    <a:p>
                      <a:pPr marL="0" marR="1200785" indent="0" algn="r">
                        <a:lnSpc>
                          <a:spcPts val="3500"/>
                        </a:lnSpc>
                        <a:spcBef>
                          <a:spcPts val="0"/>
                        </a:spcBef>
                        <a:spcAft>
                          <a:spcPts val="40"/>
                        </a:spcAft>
                      </a:pPr>
                      <a:r>
                        <a:rPr lang="en-US" sz="2950" spc="0">
                          <a:solidFill>
                            <a:srgbClr val="00337E"/>
                          </a:solidFill>
                          <a:latin typeface="Times New Roman" panose="02020603050405020304" pitchFamily="1"/>
                        </a:rPr>
                        <a:t>People’s United Wealth Management </a:t>
                      </a:r>
                    </a:p>
                  </a:txBody>
                  <a:tcPr marL="0" marR="0" marT="0" marB="0" anchor="ctr">
                    <a:lnL w="0" cmpd="sng">
                      <a:noFill/>
                      <a:prstDash val="solid"/>
                    </a:lnL>
                    <a:lnR w="0" cmpd="sng">
                      <a:noFill/>
                      <a:prstDash val="solid"/>
                    </a:lnR>
                    <a:lnT w="0" cmpd="sng">
                      <a:noFill/>
                      <a:prstDash val="solid"/>
                    </a:lnT>
                    <a:lnB w="0" cmpd="sng">
                      <a:noFill/>
                      <a:prstDash val="solid"/>
                    </a:lnB>
                  </a:tcPr>
                </a:tc>
                <a:tc>
                  <a:txBody>
                    <a:bodyPr/>
                    <a:lstStyle/>
                    <a:p>
                      <a:pPr algn="l"/>
                      <a:r>
                        <a:rPr lang="en-US" sz="100"/>
                        <a:t> </a:t>
                      </a:r>
                    </a:p>
                  </a:txBody>
                  <a:tcPr marL="0" marR="0" marT="0" marB="0">
                    <a:lnL w="0" cmpd="sng">
                      <a:noFill/>
                      <a:prstDash val="solid"/>
                    </a:lnL>
                    <a:lnR w="0" cmpd="sng">
                      <a:noFill/>
                      <a:prstDash val="solid"/>
                    </a:lnR>
                    <a:lnT w="0" cmpd="sng">
                      <a:noFill/>
                      <a:prstDash val="solid"/>
                    </a:lnT>
                    <a:lnB w="0" cmpd="sng">
                      <a:noFill/>
                      <a:prstDash val="solid"/>
                    </a:lnB>
                  </a:tcPr>
                </a:tc>
                <a:extLst>
                  <a:ext uri="{0D108BD9-81ED-4DB2-BD59-A6C34878D82A}">
                    <a16:rowId xmlns:a16="http://schemas.microsoft.com/office/drawing/2014/main" val="10000"/>
                  </a:ext>
                </a:extLst>
              </a:tr>
            </a:tbl>
          </a:graphicData>
        </a:graphic>
      </p:graphicFrame>
      <p:sp>
        <p:nvSpPr>
          <p:cNvPr id="524" name="Text Placeholder 523"/>
          <p:cNvSpPr>
            <a:spLocks noGrp="1"/>
          </p:cNvSpPr>
          <p:nvPr>
            <p:ph type="body" idx="10"/>
          </p:nvPr>
        </p:nvSpPr>
        <p:spPr>
          <a:xfrm>
            <a:off x="384175" y="1409700"/>
            <a:ext cx="9283700" cy="1036955"/>
          </a:xfrm>
          <a:prstGeom prst="rect">
            <a:avLst/>
          </a:prstGeom>
          <a:noFill/>
          <a:ln w="0" cmpd="sng">
            <a:noFill/>
            <a:prstDash val="solid"/>
          </a:ln>
        </p:spPr>
        <p:txBody>
          <a:bodyPr vert="horz" lIns="0" tIns="0" rIns="0" bIns="0" anchor="t"/>
          <a:lstStyle/>
          <a:p>
            <a:pPr marL="91440" marR="0" indent="0" algn="l">
              <a:lnSpc>
                <a:spcPts val="2200"/>
              </a:lnSpc>
              <a:spcAft>
                <a:spcPts val="5885"/>
              </a:spcAft>
            </a:pPr>
            <a:r>
              <a:rPr lang="en-US" sz="2000" b="1" spc="-45">
                <a:solidFill>
                  <a:srgbClr val="00337E"/>
                </a:solidFill>
                <a:latin typeface="Arial" panose="02020603050405020304" pitchFamily="2"/>
              </a:rPr>
              <a:t>Important Disclosures </a:t>
            </a:r>
          </a:p>
        </p:txBody>
      </p:sp>
      <p:sp>
        <p:nvSpPr>
          <p:cNvPr id="525" name="Text Placeholder 524"/>
          <p:cNvSpPr>
            <a:spLocks noGrp="1"/>
          </p:cNvSpPr>
          <p:nvPr>
            <p:ph type="body" idx="10"/>
          </p:nvPr>
        </p:nvSpPr>
        <p:spPr>
          <a:xfrm>
            <a:off x="384175" y="2446655"/>
            <a:ext cx="9283700" cy="4824730"/>
          </a:xfrm>
          <a:prstGeom prst="rect">
            <a:avLst/>
          </a:prstGeom>
          <a:noFill/>
          <a:ln w="0" cmpd="sng">
            <a:noFill/>
            <a:prstDash val="solid"/>
          </a:ln>
        </p:spPr>
        <p:txBody>
          <a:bodyPr vert="horz" lIns="0" tIns="212090" rIns="0" bIns="0" anchor="t"/>
          <a:lstStyle/>
          <a:p>
            <a:pPr marL="91440" marR="91440" indent="0" algn="l">
              <a:lnSpc>
                <a:spcPts val="1600"/>
              </a:lnSpc>
              <a:spcAft>
                <a:spcPts val="0"/>
              </a:spcAft>
            </a:pPr>
            <a:r>
              <a:rPr lang="en-US" sz="1500" spc="0">
                <a:solidFill>
                  <a:srgbClr val="4D4D4D"/>
                </a:solidFill>
                <a:latin typeface="Arial" panose="02020603050405020304" pitchFamily="2"/>
              </a:rPr>
              <a:t>Investments and assets held in a fiduciary account are not deposits, or other obligations, are not guaranteed by People’s United Bank, N.A., are not insured by the FDIC, by any other government agency, or by People’s United Bank, N.A., or any of its affiliates, and may lose value. </a:t>
            </a:r>
          </a:p>
          <a:p>
            <a:pPr marL="91440" marR="0" indent="0" algn="l">
              <a:lnSpc>
                <a:spcPts val="1700"/>
              </a:lnSpc>
              <a:spcBef>
                <a:spcPts val="1075"/>
              </a:spcBef>
              <a:spcAft>
                <a:spcPts val="28725"/>
              </a:spcAft>
            </a:pPr>
            <a:r>
              <a:rPr lang="en-US" sz="1500" spc="-15">
                <a:solidFill>
                  <a:srgbClr val="4D4D4D"/>
                </a:solidFill>
                <a:latin typeface="Arial" panose="02020603050405020304" pitchFamily="2"/>
              </a:rPr>
              <a:t>Member FDIC. </a:t>
            </a:r>
          </a:p>
        </p:txBody>
      </p:sp>
      <p:sp>
        <p:nvSpPr>
          <p:cNvPr id="526" name="Text Placeholder 525"/>
          <p:cNvSpPr>
            <a:spLocks noGrp="1"/>
          </p:cNvSpPr>
          <p:nvPr>
            <p:ph type="body" idx="10"/>
          </p:nvPr>
        </p:nvSpPr>
        <p:spPr>
          <a:xfrm>
            <a:off x="9462135" y="7271385"/>
            <a:ext cx="274955" cy="160655"/>
          </a:xfrm>
          <a:prstGeom prst="rect">
            <a:avLst/>
          </a:prstGeom>
          <a:noFill/>
          <a:ln w="0" cmpd="sng">
            <a:noFill/>
            <a:prstDash val="solid"/>
          </a:ln>
        </p:spPr>
        <p:txBody>
          <a:bodyPr vert="horz" lIns="0" tIns="1270" rIns="0" bIns="0" anchor="t"/>
          <a:lstStyle/>
          <a:p>
            <a:pPr marL="0" marR="0" indent="0" algn="l">
              <a:lnSpc>
                <a:spcPts val="1200"/>
              </a:lnSpc>
              <a:spcAft>
                <a:spcPts val="0"/>
              </a:spcAft>
            </a:pPr>
            <a:r>
              <a:rPr lang="en-US" sz="1100" spc="125" dirty="0" smtClean="0">
                <a:solidFill>
                  <a:srgbClr val="929497"/>
                </a:solidFill>
                <a:latin typeface="Arial" panose="02020603050405020304" pitchFamily="2"/>
              </a:rPr>
              <a:t>7</a:t>
            </a:r>
            <a:endParaRPr lang="en-US" sz="1100" spc="125" dirty="0">
              <a:solidFill>
                <a:srgbClr val="929497"/>
              </a:solidFill>
              <a:latin typeface="Arial" panose="02020603050405020304" pitchFamily="2"/>
            </a:endParaRPr>
          </a:p>
        </p:txBody>
      </p:sp>
      <p:cxnSp>
        <p:nvCxnSpPr>
          <p:cNvPr id="527" name="Straight Connector 526"/>
          <p:cNvCxnSpPr/>
          <p:nvPr/>
        </p:nvCxnSpPr>
        <p:spPr>
          <a:xfrm>
            <a:off x="457200" y="2453640"/>
            <a:ext cx="9114155" cy="0"/>
          </a:xfrm>
          <a:prstGeom prst="line">
            <a:avLst/>
          </a:prstGeom>
          <a:ln w="12065" cmpd="sng">
            <a:solidFill>
              <a:srgbClr val="929497"/>
            </a:solidFill>
          </a:ln>
        </p:spPr>
      </p:cxnSp>
    </p:spTree>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368</Words>
  <Application>Microsoft Office PowerPoint</Application>
  <PresentationFormat>Custom</PresentationFormat>
  <Paragraphs>80</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Arial Narrow</vt:lpstr>
      <vt:lpstr>Calibri</vt:lpstr>
      <vt:lpstr>Times New Roman</vt:lpstr>
      <vt:lpstr/>
      <vt:lpstr>1_Office Theme</vt:lpstr>
      <vt:lpstr>PowerPoint Presentation</vt:lpstr>
      <vt:lpstr>PowerPoint Presentation</vt:lpstr>
      <vt:lpstr>PowerPoint Presentation</vt:lpstr>
      <vt:lpstr>PowerPoint Presentation</vt:lpstr>
      <vt:lpstr>PowerPoint Presentation</vt:lpstr>
      <vt:lpstr>Which Route Is Best For You?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Tabor, Penny</dc:creator>
  <cp:lastModifiedBy>Noelke, Corinna</cp:lastModifiedBy>
  <cp:revision>14</cp:revision>
  <dcterms:modified xsi:type="dcterms:W3CDTF">2018-02-22T16:45:55Z</dcterms:modified>
</cp:coreProperties>
</file>